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76" r:id="rId4"/>
    <p:sldId id="277" r:id="rId5"/>
    <p:sldId id="272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97" r:id="rId14"/>
    <p:sldId id="264" r:id="rId15"/>
    <p:sldId id="265" r:id="rId16"/>
    <p:sldId id="278" r:id="rId17"/>
    <p:sldId id="266" r:id="rId18"/>
    <p:sldId id="298" r:id="rId19"/>
    <p:sldId id="279" r:id="rId20"/>
    <p:sldId id="280" r:id="rId21"/>
    <p:sldId id="267" r:id="rId22"/>
    <p:sldId id="269" r:id="rId23"/>
    <p:sldId id="282" r:id="rId24"/>
    <p:sldId id="283" r:id="rId25"/>
    <p:sldId id="299" r:id="rId26"/>
    <p:sldId id="284" r:id="rId27"/>
    <p:sldId id="285" r:id="rId28"/>
    <p:sldId id="286" r:id="rId29"/>
    <p:sldId id="294" r:id="rId30"/>
    <p:sldId id="296" r:id="rId31"/>
    <p:sldId id="287" r:id="rId32"/>
    <p:sldId id="288" r:id="rId33"/>
    <p:sldId id="290" r:id="rId34"/>
    <p:sldId id="291" r:id="rId35"/>
    <p:sldId id="301" r:id="rId36"/>
    <p:sldId id="293" r:id="rId37"/>
    <p:sldId id="300" r:id="rId3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649E64-5918-41BD-944A-DAFE232A3423}" type="doc">
      <dgm:prSet loTypeId="urn:microsoft.com/office/officeart/2005/8/layout/matrix3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4626E52A-7610-4C3A-A7A8-E2C7BFC98D83}">
      <dgm:prSet phldrT="[Tekst]"/>
      <dgm:spPr/>
      <dgm:t>
        <a:bodyPr/>
        <a:lstStyle/>
        <a:p>
          <a:r>
            <a:rPr lang="hr-HR" dirty="0" smtClean="0"/>
            <a:t>Plan je ono što vi najmanje volite raditi, a bude vam najkorisnije!</a:t>
          </a:r>
          <a:endParaRPr lang="hr-HR" dirty="0"/>
        </a:p>
      </dgm:t>
    </dgm:pt>
    <dgm:pt modelId="{6D51837D-CAD7-4561-9A35-CC311ACFE53D}" type="parTrans" cxnId="{5158C5B8-7A45-4380-8AA2-9D2100C89F5A}">
      <dgm:prSet/>
      <dgm:spPr/>
      <dgm:t>
        <a:bodyPr/>
        <a:lstStyle/>
        <a:p>
          <a:endParaRPr lang="hr-HR"/>
        </a:p>
      </dgm:t>
    </dgm:pt>
    <dgm:pt modelId="{D87BC15B-24C4-466C-B6E0-E0C60E4B4D4E}" type="sibTrans" cxnId="{5158C5B8-7A45-4380-8AA2-9D2100C89F5A}">
      <dgm:prSet/>
      <dgm:spPr/>
      <dgm:t>
        <a:bodyPr/>
        <a:lstStyle/>
        <a:p>
          <a:endParaRPr lang="hr-HR"/>
        </a:p>
      </dgm:t>
    </dgm:pt>
    <dgm:pt modelId="{3F713D90-9142-4062-8234-9BE3F63DD193}">
      <dgm:prSet phldrT="[Tekst]"/>
      <dgm:spPr/>
      <dgm:t>
        <a:bodyPr/>
        <a:lstStyle/>
        <a:p>
          <a:r>
            <a:rPr lang="hr-HR" dirty="0" smtClean="0"/>
            <a:t>Plan je jako važan i dobrim planom ste napravili skoro pola posla koji imate.</a:t>
          </a:r>
          <a:endParaRPr lang="hr-HR" dirty="0"/>
        </a:p>
      </dgm:t>
    </dgm:pt>
    <dgm:pt modelId="{1628B944-07B1-4A5C-B9EA-E0B90A7FD714}" type="parTrans" cxnId="{F0AE24B2-1E94-4219-9ACE-9DAF915E4F99}">
      <dgm:prSet/>
      <dgm:spPr/>
      <dgm:t>
        <a:bodyPr/>
        <a:lstStyle/>
        <a:p>
          <a:endParaRPr lang="hr-HR"/>
        </a:p>
      </dgm:t>
    </dgm:pt>
    <dgm:pt modelId="{5AFB8120-2751-435F-9B1E-2198E7E91147}" type="sibTrans" cxnId="{F0AE24B2-1E94-4219-9ACE-9DAF915E4F99}">
      <dgm:prSet/>
      <dgm:spPr/>
      <dgm:t>
        <a:bodyPr/>
        <a:lstStyle/>
        <a:p>
          <a:endParaRPr lang="hr-HR"/>
        </a:p>
      </dgm:t>
    </dgm:pt>
    <dgm:pt modelId="{56AEC392-A9E3-42D7-AEC6-9ABFFBAB672C}">
      <dgm:prSet phldrT="[Tekst]"/>
      <dgm:spPr/>
      <dgm:t>
        <a:bodyPr/>
        <a:lstStyle/>
        <a:p>
          <a:r>
            <a:rPr lang="hr-HR" dirty="0" smtClean="0"/>
            <a:t>Kada imate jako puno obaveza, mozak ih nastoji sve držati </a:t>
          </a:r>
          <a:r>
            <a:rPr lang="hr-HR" smtClean="0"/>
            <a:t>pod kontrolom </a:t>
          </a:r>
          <a:r>
            <a:rPr lang="hr-HR" dirty="0" smtClean="0"/>
            <a:t>i stalno vas podsjeća da „ne smijete zaboraviti nešto važno”. </a:t>
          </a:r>
          <a:endParaRPr lang="hr-HR" dirty="0"/>
        </a:p>
      </dgm:t>
    </dgm:pt>
    <dgm:pt modelId="{260FCCD4-101F-4378-A064-3090F28A3A24}" type="parTrans" cxnId="{53D7ADCC-B425-4A6E-856A-9762F32824BB}">
      <dgm:prSet/>
      <dgm:spPr/>
      <dgm:t>
        <a:bodyPr/>
        <a:lstStyle/>
        <a:p>
          <a:endParaRPr lang="hr-HR"/>
        </a:p>
      </dgm:t>
    </dgm:pt>
    <dgm:pt modelId="{C4DF418A-E698-40CD-A4AF-A572BE895CC3}" type="sibTrans" cxnId="{53D7ADCC-B425-4A6E-856A-9762F32824BB}">
      <dgm:prSet/>
      <dgm:spPr/>
      <dgm:t>
        <a:bodyPr/>
        <a:lstStyle/>
        <a:p>
          <a:endParaRPr lang="hr-HR"/>
        </a:p>
      </dgm:t>
    </dgm:pt>
    <dgm:pt modelId="{35AA9245-A5A7-4516-A969-C1E0700A06C4}">
      <dgm:prSet phldrT="[Tekst]"/>
      <dgm:spPr/>
      <dgm:t>
        <a:bodyPr/>
        <a:lstStyle/>
        <a:p>
          <a:r>
            <a:rPr lang="hr-HR" dirty="0" smtClean="0"/>
            <a:t>To jako opterećuje vas i vaš mozak i u trenutku kad zapišete sve što morate napraviti, vaš mozak se opušta jer zna da imate sve pod kontrolom te da imate odgovarajuće vrijeme za sve obaveze.</a:t>
          </a:r>
          <a:endParaRPr lang="hr-HR" dirty="0"/>
        </a:p>
      </dgm:t>
    </dgm:pt>
    <dgm:pt modelId="{A0E22B45-3670-4830-8CA1-337F247CE18E}" type="parTrans" cxnId="{43D9C8A5-9315-432D-9CEC-7373818754D6}">
      <dgm:prSet/>
      <dgm:spPr/>
      <dgm:t>
        <a:bodyPr/>
        <a:lstStyle/>
        <a:p>
          <a:endParaRPr lang="hr-HR"/>
        </a:p>
      </dgm:t>
    </dgm:pt>
    <dgm:pt modelId="{A2FB4D94-F828-474B-9A5B-438FC4236F76}" type="sibTrans" cxnId="{43D9C8A5-9315-432D-9CEC-7373818754D6}">
      <dgm:prSet/>
      <dgm:spPr/>
      <dgm:t>
        <a:bodyPr/>
        <a:lstStyle/>
        <a:p>
          <a:endParaRPr lang="hr-HR"/>
        </a:p>
      </dgm:t>
    </dgm:pt>
    <dgm:pt modelId="{37FBBD7A-D692-44E5-B97B-4D6CCAFC534E}" type="pres">
      <dgm:prSet presAssocID="{62649E64-5918-41BD-944A-DAFE232A342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06FAB65-3821-47A1-9313-C15AF5B7D60A}" type="pres">
      <dgm:prSet presAssocID="{62649E64-5918-41BD-944A-DAFE232A3423}" presName="diamond" presStyleLbl="bgShp" presStyleIdx="0" presStyleCnt="1"/>
      <dgm:spPr/>
    </dgm:pt>
    <dgm:pt modelId="{23826663-A0FD-421E-AE06-73C8173C8CFC}" type="pres">
      <dgm:prSet presAssocID="{62649E64-5918-41BD-944A-DAFE232A342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0201541-15FB-49BB-8106-66B31AF7FC6E}" type="pres">
      <dgm:prSet presAssocID="{62649E64-5918-41BD-944A-DAFE232A342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8B63908-56D2-49DA-8CF5-5FBF53DE293A}" type="pres">
      <dgm:prSet presAssocID="{62649E64-5918-41BD-944A-DAFE232A342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82996CB-D91B-43BE-9C08-CF554F557DB5}" type="pres">
      <dgm:prSet presAssocID="{62649E64-5918-41BD-944A-DAFE232A342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F6E0AF6-08E9-45E1-8D34-9E2FFEBAC494}" type="presOf" srcId="{35AA9245-A5A7-4516-A969-C1E0700A06C4}" destId="{682996CB-D91B-43BE-9C08-CF554F557DB5}" srcOrd="0" destOrd="0" presId="urn:microsoft.com/office/officeart/2005/8/layout/matrix3"/>
    <dgm:cxn modelId="{5158C5B8-7A45-4380-8AA2-9D2100C89F5A}" srcId="{62649E64-5918-41BD-944A-DAFE232A3423}" destId="{4626E52A-7610-4C3A-A7A8-E2C7BFC98D83}" srcOrd="0" destOrd="0" parTransId="{6D51837D-CAD7-4561-9A35-CC311ACFE53D}" sibTransId="{D87BC15B-24C4-466C-B6E0-E0C60E4B4D4E}"/>
    <dgm:cxn modelId="{C9EA815C-505E-41C9-9FA1-8E1252B948A5}" type="presOf" srcId="{56AEC392-A9E3-42D7-AEC6-9ABFFBAB672C}" destId="{B8B63908-56D2-49DA-8CF5-5FBF53DE293A}" srcOrd="0" destOrd="0" presId="urn:microsoft.com/office/officeart/2005/8/layout/matrix3"/>
    <dgm:cxn modelId="{F0AE24B2-1E94-4219-9ACE-9DAF915E4F99}" srcId="{62649E64-5918-41BD-944A-DAFE232A3423}" destId="{3F713D90-9142-4062-8234-9BE3F63DD193}" srcOrd="1" destOrd="0" parTransId="{1628B944-07B1-4A5C-B9EA-E0B90A7FD714}" sibTransId="{5AFB8120-2751-435F-9B1E-2198E7E91147}"/>
    <dgm:cxn modelId="{43D9C8A5-9315-432D-9CEC-7373818754D6}" srcId="{62649E64-5918-41BD-944A-DAFE232A3423}" destId="{35AA9245-A5A7-4516-A969-C1E0700A06C4}" srcOrd="3" destOrd="0" parTransId="{A0E22B45-3670-4830-8CA1-337F247CE18E}" sibTransId="{A2FB4D94-F828-474B-9A5B-438FC4236F76}"/>
    <dgm:cxn modelId="{158E770A-59BC-4A82-8A94-281FC36E6B5C}" type="presOf" srcId="{3F713D90-9142-4062-8234-9BE3F63DD193}" destId="{E0201541-15FB-49BB-8106-66B31AF7FC6E}" srcOrd="0" destOrd="0" presId="urn:microsoft.com/office/officeart/2005/8/layout/matrix3"/>
    <dgm:cxn modelId="{3BE1DBC7-47F7-493A-8B9C-A3244DF84E48}" type="presOf" srcId="{4626E52A-7610-4C3A-A7A8-E2C7BFC98D83}" destId="{23826663-A0FD-421E-AE06-73C8173C8CFC}" srcOrd="0" destOrd="0" presId="urn:microsoft.com/office/officeart/2005/8/layout/matrix3"/>
    <dgm:cxn modelId="{53D7ADCC-B425-4A6E-856A-9762F32824BB}" srcId="{62649E64-5918-41BD-944A-DAFE232A3423}" destId="{56AEC392-A9E3-42D7-AEC6-9ABFFBAB672C}" srcOrd="2" destOrd="0" parTransId="{260FCCD4-101F-4378-A064-3090F28A3A24}" sibTransId="{C4DF418A-E698-40CD-A4AF-A572BE895CC3}"/>
    <dgm:cxn modelId="{F8D5944D-2766-4D64-B2F4-5570ECC03322}" type="presOf" srcId="{62649E64-5918-41BD-944A-DAFE232A3423}" destId="{37FBBD7A-D692-44E5-B97B-4D6CCAFC534E}" srcOrd="0" destOrd="0" presId="urn:microsoft.com/office/officeart/2005/8/layout/matrix3"/>
    <dgm:cxn modelId="{CFCFE7AE-D97C-4F48-BB81-2A4B9C77A8D3}" type="presParOf" srcId="{37FBBD7A-D692-44E5-B97B-4D6CCAFC534E}" destId="{706FAB65-3821-47A1-9313-C15AF5B7D60A}" srcOrd="0" destOrd="0" presId="urn:microsoft.com/office/officeart/2005/8/layout/matrix3"/>
    <dgm:cxn modelId="{D0832884-39F5-440C-9E77-608C417206B7}" type="presParOf" srcId="{37FBBD7A-D692-44E5-B97B-4D6CCAFC534E}" destId="{23826663-A0FD-421E-AE06-73C8173C8CFC}" srcOrd="1" destOrd="0" presId="urn:microsoft.com/office/officeart/2005/8/layout/matrix3"/>
    <dgm:cxn modelId="{60CB699E-471C-4026-8C50-42C0BE29CF7A}" type="presParOf" srcId="{37FBBD7A-D692-44E5-B97B-4D6CCAFC534E}" destId="{E0201541-15FB-49BB-8106-66B31AF7FC6E}" srcOrd="2" destOrd="0" presId="urn:microsoft.com/office/officeart/2005/8/layout/matrix3"/>
    <dgm:cxn modelId="{A3A76F18-8CE7-4778-AF33-377C0EB00883}" type="presParOf" srcId="{37FBBD7A-D692-44E5-B97B-4D6CCAFC534E}" destId="{B8B63908-56D2-49DA-8CF5-5FBF53DE293A}" srcOrd="3" destOrd="0" presId="urn:microsoft.com/office/officeart/2005/8/layout/matrix3"/>
    <dgm:cxn modelId="{DC5ADAD5-92F7-4BE5-8471-E96F4DEF2C27}" type="presParOf" srcId="{37FBBD7A-D692-44E5-B97B-4D6CCAFC534E}" destId="{682996CB-D91B-43BE-9C08-CF554F557DB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FAB65-3821-47A1-9313-C15AF5B7D60A}">
      <dsp:nvSpPr>
        <dsp:cNvPr id="0" name=""/>
        <dsp:cNvSpPr/>
      </dsp:nvSpPr>
      <dsp:spPr>
        <a:xfrm>
          <a:off x="1978121" y="0"/>
          <a:ext cx="5418667" cy="5418667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26663-A0FD-421E-AE06-73C8173C8CFC}">
      <dsp:nvSpPr>
        <dsp:cNvPr id="0" name=""/>
        <dsp:cNvSpPr/>
      </dsp:nvSpPr>
      <dsp:spPr>
        <a:xfrm>
          <a:off x="2492894" y="514773"/>
          <a:ext cx="2113280" cy="2113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Plan je ono što vi najmanje volite raditi, a bude vam najkorisnije!</a:t>
          </a:r>
          <a:endParaRPr lang="hr-HR" sz="1300" kern="1200" dirty="0"/>
        </a:p>
      </dsp:txBody>
      <dsp:txXfrm>
        <a:off x="2596056" y="617935"/>
        <a:ext cx="1906956" cy="1906956"/>
      </dsp:txXfrm>
    </dsp:sp>
    <dsp:sp modelId="{E0201541-15FB-49BB-8106-66B31AF7FC6E}">
      <dsp:nvSpPr>
        <dsp:cNvPr id="0" name=""/>
        <dsp:cNvSpPr/>
      </dsp:nvSpPr>
      <dsp:spPr>
        <a:xfrm>
          <a:off x="4768735" y="514773"/>
          <a:ext cx="2113280" cy="2113280"/>
        </a:xfrm>
        <a:prstGeom prst="roundRect">
          <a:avLst/>
        </a:prstGeom>
        <a:solidFill>
          <a:schemeClr val="accent4">
            <a:hueOff val="-303945"/>
            <a:satOff val="-1535"/>
            <a:lumOff val="-215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Plan je jako važan i dobrim planom ste napravili skoro pola posla koji imate.</a:t>
          </a:r>
          <a:endParaRPr lang="hr-HR" sz="1300" kern="1200" dirty="0"/>
        </a:p>
      </dsp:txBody>
      <dsp:txXfrm>
        <a:off x="4871897" y="617935"/>
        <a:ext cx="1906956" cy="1906956"/>
      </dsp:txXfrm>
    </dsp:sp>
    <dsp:sp modelId="{B8B63908-56D2-49DA-8CF5-5FBF53DE293A}">
      <dsp:nvSpPr>
        <dsp:cNvPr id="0" name=""/>
        <dsp:cNvSpPr/>
      </dsp:nvSpPr>
      <dsp:spPr>
        <a:xfrm>
          <a:off x="2492894" y="2790613"/>
          <a:ext cx="2113280" cy="2113280"/>
        </a:xfrm>
        <a:prstGeom prst="roundRect">
          <a:avLst/>
        </a:prstGeom>
        <a:solidFill>
          <a:schemeClr val="accent4">
            <a:hueOff val="-607889"/>
            <a:satOff val="-3070"/>
            <a:lumOff val="-431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Kada imate jako puno obaveza, mozak ih nastoji sve držati </a:t>
          </a:r>
          <a:r>
            <a:rPr lang="hr-HR" sz="1300" kern="1200" smtClean="0"/>
            <a:t>pod kontrolom </a:t>
          </a:r>
          <a:r>
            <a:rPr lang="hr-HR" sz="1300" kern="1200" dirty="0" smtClean="0"/>
            <a:t>i stalno vas podsjeća da „ne smijete zaboraviti nešto važno”. </a:t>
          </a:r>
          <a:endParaRPr lang="hr-HR" sz="1300" kern="1200" dirty="0"/>
        </a:p>
      </dsp:txBody>
      <dsp:txXfrm>
        <a:off x="2596056" y="2893775"/>
        <a:ext cx="1906956" cy="1906956"/>
      </dsp:txXfrm>
    </dsp:sp>
    <dsp:sp modelId="{682996CB-D91B-43BE-9C08-CF554F557DB5}">
      <dsp:nvSpPr>
        <dsp:cNvPr id="0" name=""/>
        <dsp:cNvSpPr/>
      </dsp:nvSpPr>
      <dsp:spPr>
        <a:xfrm>
          <a:off x="4768735" y="2790613"/>
          <a:ext cx="2113280" cy="2113280"/>
        </a:xfrm>
        <a:prstGeom prst="roundRect">
          <a:avLst/>
        </a:prstGeom>
        <a:solidFill>
          <a:schemeClr val="accent4">
            <a:hueOff val="-911834"/>
            <a:satOff val="-4605"/>
            <a:lumOff val="-647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To jako opterećuje vas i vaš mozak i u trenutku kad zapišete sve što morate napraviti, vaš mozak se opušta jer zna da imate sve pod kontrolom te da imate odgovarajuće vrijeme za sve obaveze.</a:t>
          </a:r>
          <a:endParaRPr lang="hr-HR" sz="1300" kern="1200" dirty="0"/>
        </a:p>
      </dsp:txBody>
      <dsp:txXfrm>
        <a:off x="4871897" y="2893775"/>
        <a:ext cx="1906956" cy="1906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ECDC-E4D4-4510-A6F9-2B726BDD354D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D211-8582-4409-979F-77BEC3C30C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472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ECDC-E4D4-4510-A6F9-2B726BDD354D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D211-8582-4409-979F-77BEC3C30C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4839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ECDC-E4D4-4510-A6F9-2B726BDD354D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D211-8582-4409-979F-77BEC3C30C04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7470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ECDC-E4D4-4510-A6F9-2B726BDD354D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D211-8582-4409-979F-77BEC3C30C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7129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ECDC-E4D4-4510-A6F9-2B726BDD354D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D211-8582-4409-979F-77BEC3C30C04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4873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ECDC-E4D4-4510-A6F9-2B726BDD354D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D211-8582-4409-979F-77BEC3C30C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3614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ECDC-E4D4-4510-A6F9-2B726BDD354D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D211-8582-4409-979F-77BEC3C30C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2312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ECDC-E4D4-4510-A6F9-2B726BDD354D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D211-8582-4409-979F-77BEC3C30C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834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ECDC-E4D4-4510-A6F9-2B726BDD354D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D211-8582-4409-979F-77BEC3C30C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644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ECDC-E4D4-4510-A6F9-2B726BDD354D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D211-8582-4409-979F-77BEC3C30C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654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ECDC-E4D4-4510-A6F9-2B726BDD354D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D211-8582-4409-979F-77BEC3C30C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887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ECDC-E4D4-4510-A6F9-2B726BDD354D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D211-8582-4409-979F-77BEC3C30C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1095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ECDC-E4D4-4510-A6F9-2B726BDD354D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D211-8582-4409-979F-77BEC3C30C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9534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ECDC-E4D4-4510-A6F9-2B726BDD354D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D211-8582-4409-979F-77BEC3C30C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2549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ECDC-E4D4-4510-A6F9-2B726BDD354D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D211-8582-4409-979F-77BEC3C30C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929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ECDC-E4D4-4510-A6F9-2B726BDD354D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D211-8582-4409-979F-77BEC3C30C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1035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5ECDC-E4D4-4510-A6F9-2B726BDD354D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F7ED211-8582-4409-979F-77BEC3C30C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820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0491" y="2855638"/>
            <a:ext cx="6295813" cy="1277450"/>
          </a:xfrm>
        </p:spPr>
        <p:txBody>
          <a:bodyPr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Naučimo kako učiti (…i u vrijeme virtualne nastave)</a:t>
            </a:r>
            <a:endParaRPr lang="hr-HR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5130" y="0"/>
            <a:ext cx="433686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2" y="3889248"/>
            <a:ext cx="3958336" cy="29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2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181" y="2414016"/>
            <a:ext cx="9985441" cy="1320800"/>
          </a:xfrm>
        </p:spPr>
        <p:txBody>
          <a:bodyPr>
            <a:normAutofit fontScale="90000"/>
          </a:bodyPr>
          <a:lstStyle/>
          <a:p>
            <a:r>
              <a:rPr lang="hr-HR" sz="6000" dirty="0" smtClean="0">
                <a:solidFill>
                  <a:schemeClr val="tx1"/>
                </a:solidFill>
              </a:rPr>
              <a:t>Ivano je donio poklon za mene.</a:t>
            </a:r>
            <a:endParaRPr lang="hr-HR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54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hr-HR" dirty="0"/>
              <a:t>Sad napiši što si zapamtio…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677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2895"/>
            <a:ext cx="8596668" cy="5493367"/>
          </a:xfrm>
        </p:spPr>
        <p:txBody>
          <a:bodyPr>
            <a:normAutofit/>
          </a:bodyPr>
          <a:lstStyle/>
          <a:p>
            <a:pPr algn="ctr"/>
            <a:r>
              <a:rPr lang="hr-HR" sz="2800" dirty="0" err="1" smtClean="0">
                <a:solidFill>
                  <a:srgbClr val="C00000"/>
                </a:solidFill>
              </a:rPr>
              <a:t>vbnrkknmiodsabddeurjskov</a:t>
            </a:r>
            <a:r>
              <a:rPr lang="hr-HR" sz="2800" dirty="0" smtClean="0">
                <a:solidFill>
                  <a:srgbClr val="C00000"/>
                </a:solidFill>
              </a:rPr>
              <a:t/>
            </a:r>
            <a:br>
              <a:rPr lang="hr-HR" sz="2800" dirty="0" smtClean="0">
                <a:solidFill>
                  <a:srgbClr val="C00000"/>
                </a:solidFill>
              </a:rPr>
            </a:br>
            <a:r>
              <a:rPr lang="hr-HR" sz="2800" dirty="0" smtClean="0">
                <a:solidFill>
                  <a:schemeClr val="tx1"/>
                </a:solidFill>
              </a:rPr>
              <a:t>kruška </a:t>
            </a:r>
            <a:r>
              <a:rPr lang="hr-HR" sz="2800" dirty="0">
                <a:solidFill>
                  <a:schemeClr val="tx1"/>
                </a:solidFill>
              </a:rPr>
              <a:t>zove put oko sat </a:t>
            </a:r>
            <a:r>
              <a:rPr lang="hr-HR" sz="2800" dirty="0" smtClean="0">
                <a:solidFill>
                  <a:schemeClr val="tx1"/>
                </a:solidFill>
              </a:rPr>
              <a:t>traži</a:t>
            </a:r>
            <a:br>
              <a:rPr lang="hr-HR" sz="2800" dirty="0" smtClean="0">
                <a:solidFill>
                  <a:schemeClr val="tx1"/>
                </a:solidFill>
              </a:rPr>
            </a:br>
            <a:r>
              <a:rPr lang="hr-HR" sz="2800" dirty="0">
                <a:solidFill>
                  <a:schemeClr val="tx1"/>
                </a:solidFill>
              </a:rPr>
              <a:t>Ivano je donio poklon za mene.</a:t>
            </a:r>
            <a:r>
              <a:rPr lang="hr-HR" dirty="0" smtClean="0">
                <a:solidFill>
                  <a:schemeClr val="tx1"/>
                </a:solidFill>
              </a:rPr>
              <a:t/>
            </a:r>
            <a:br>
              <a:rPr lang="hr-HR" dirty="0" smtClean="0">
                <a:solidFill>
                  <a:schemeClr val="tx1"/>
                </a:solidFill>
              </a:rPr>
            </a:br>
            <a:r>
              <a:rPr lang="hr-HR" dirty="0" smtClean="0">
                <a:solidFill>
                  <a:schemeClr val="tx1"/>
                </a:solidFill>
              </a:rPr>
              <a:t/>
            </a:r>
            <a:br>
              <a:rPr lang="hr-HR" dirty="0" smtClean="0">
                <a:solidFill>
                  <a:schemeClr val="tx1"/>
                </a:solidFill>
              </a:rPr>
            </a:br>
            <a:r>
              <a:rPr lang="hr-HR" dirty="0">
                <a:solidFill>
                  <a:schemeClr val="tx1"/>
                </a:solidFill>
              </a:rPr>
              <a:t/>
            </a:r>
            <a:br>
              <a:rPr lang="hr-HR" dirty="0">
                <a:solidFill>
                  <a:schemeClr val="tx1"/>
                </a:solidFill>
              </a:rPr>
            </a:br>
            <a:r>
              <a:rPr lang="hr-HR" dirty="0" smtClean="0">
                <a:solidFill>
                  <a:schemeClr val="tx1"/>
                </a:solidFill>
              </a:rPr>
              <a:t/>
            </a:r>
            <a:br>
              <a:rPr lang="hr-HR" dirty="0" smtClean="0">
                <a:solidFill>
                  <a:schemeClr val="tx1"/>
                </a:solidFill>
              </a:rPr>
            </a:br>
            <a:r>
              <a:rPr lang="hr-HR" dirty="0" smtClean="0">
                <a:solidFill>
                  <a:schemeClr val="tx1"/>
                </a:solidFill>
              </a:rPr>
              <a:t>Usporedite redove koje ste zapisali. </a:t>
            </a:r>
            <a:br>
              <a:rPr lang="hr-HR" dirty="0" smtClean="0">
                <a:solidFill>
                  <a:schemeClr val="tx1"/>
                </a:solidFill>
              </a:rPr>
            </a:br>
            <a:r>
              <a:rPr lang="hr-HR" dirty="0" smtClean="0">
                <a:solidFill>
                  <a:schemeClr val="tx1"/>
                </a:solidFill>
              </a:rPr>
              <a:t>Koja je razlika među njima?</a:t>
            </a:r>
            <a:br>
              <a:rPr lang="hr-HR" dirty="0" smtClean="0">
                <a:solidFill>
                  <a:schemeClr val="tx1"/>
                </a:solidFill>
              </a:rPr>
            </a:br>
            <a:r>
              <a:rPr lang="hr-HR" dirty="0" smtClean="0">
                <a:solidFill>
                  <a:schemeClr val="tx1"/>
                </a:solidFill>
              </a:rPr>
              <a:t>Koji ste red najbolje zapamtili?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8461248" y="1328928"/>
            <a:ext cx="633984" cy="3779520"/>
          </a:xfrm>
          <a:prstGeom prst="rightBrace">
            <a:avLst/>
          </a:prstGeom>
          <a:ln>
            <a:solidFill>
              <a:srgbClr val="C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00032" y="2828544"/>
            <a:ext cx="2523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/>
              <a:t>zaključak</a:t>
            </a:r>
            <a:endParaRPr lang="hr-HR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1499616" y="963168"/>
            <a:ext cx="5474208" cy="17434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Down Arrow 6"/>
          <p:cNvSpPr/>
          <p:nvPr/>
        </p:nvSpPr>
        <p:spPr>
          <a:xfrm>
            <a:off x="3840480" y="2950464"/>
            <a:ext cx="816864" cy="8534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000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Većina vas je zasigurno najbolje zapamtila zadnji red – zato što on ima smisla i pamtimo ga kao jednu cjelinu, a ne 24 odvojene informacije.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smtClean="0"/>
              <a:t>Ista stvar je i s gradivom koje učite. Npr. Ukoliko učite 3 lekcije iz povijesti i ne razumijete u potpunosti o čemu se radi nego učite činjenice na pamet – dogodi se ovo. Vaš mozak to registrira kao </a:t>
            </a:r>
            <a:r>
              <a:rPr lang="hr-HR" dirty="0" err="1" smtClean="0"/>
              <a:t>puuuno</a:t>
            </a:r>
            <a:r>
              <a:rPr lang="hr-HR" dirty="0" smtClean="0"/>
              <a:t> odvojenih nepovezanih inf. (kao u prvom redu) i zaboravi to čim stigne </a:t>
            </a:r>
            <a:r>
              <a:rPr lang="hr-HR" dirty="0" smtClean="0">
                <a:sym typeface="Wingdings" panose="05000000000000000000" pitchFamily="2" charset="2"/>
              </a:rPr>
              <a:t> </a:t>
            </a:r>
          </a:p>
          <a:p>
            <a:r>
              <a:rPr lang="hr-HR" dirty="0" smtClean="0">
                <a:sym typeface="Wingdings" panose="05000000000000000000" pitchFamily="2" charset="2"/>
              </a:rPr>
              <a:t>U tim situacijama može vas jedino spasiti prof. ako vam da zadatke na zaokruživanje ili povezivanje. E znam, ali tada se radi o prepoznavanju gradiva. Te zadatke rješavate metodom eliminacije ili ste „negdje to već čuli”. 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1983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645920"/>
          </a:xfrm>
        </p:spPr>
        <p:txBody>
          <a:bodyPr>
            <a:normAutofit/>
          </a:bodyPr>
          <a:lstStyle/>
          <a:p>
            <a:pPr algn="ctr"/>
            <a:r>
              <a:rPr lang="hr-HR" sz="4000" dirty="0" smtClean="0">
                <a:solidFill>
                  <a:schemeClr val="tx1"/>
                </a:solidFill>
              </a:rPr>
              <a:t>JAKO JE VAŽNO </a:t>
            </a:r>
            <a:br>
              <a:rPr lang="hr-HR" sz="4000" dirty="0" smtClean="0">
                <a:solidFill>
                  <a:schemeClr val="tx1"/>
                </a:solidFill>
              </a:rPr>
            </a:br>
            <a:r>
              <a:rPr lang="hr-HR" sz="4000" b="1" dirty="0" smtClean="0">
                <a:solidFill>
                  <a:schemeClr val="tx1"/>
                </a:solidFill>
              </a:rPr>
              <a:t>UČITI S RAZUMIJEVANJEM!!!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438400"/>
            <a:ext cx="8596668" cy="3602962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endParaRPr lang="hr-HR" sz="3200" dirty="0" smtClean="0"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hr-HR" sz="3200" dirty="0" smtClean="0"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hr-HR" sz="3200" dirty="0" smtClean="0">
                <a:sym typeface="Wingdings" panose="05000000000000000000" pitchFamily="2" charset="2"/>
              </a:rPr>
              <a:t>LAKŠE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hr-HR" sz="3200" dirty="0" smtClean="0">
                <a:sym typeface="Wingdings" panose="05000000000000000000" pitchFamily="2" charset="2"/>
              </a:rPr>
              <a:t>BRŽE SE PAMTI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hr-HR" sz="3200" dirty="0" smtClean="0">
                <a:sym typeface="Wingdings" panose="05000000000000000000" pitchFamily="2" charset="2"/>
              </a:rPr>
              <a:t>DUŽE SE PAMTI</a:t>
            </a:r>
            <a:endParaRPr lang="hr-HR" sz="3200" dirty="0"/>
          </a:p>
        </p:txBody>
      </p:sp>
      <p:sp>
        <p:nvSpPr>
          <p:cNvPr id="4" name="Down Arrow 3"/>
          <p:cNvSpPr/>
          <p:nvPr/>
        </p:nvSpPr>
        <p:spPr>
          <a:xfrm>
            <a:off x="4828032" y="2121408"/>
            <a:ext cx="487680" cy="1109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392" y="0"/>
            <a:ext cx="3340608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08" y="2121408"/>
            <a:ext cx="2047875" cy="413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1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928" y="1316736"/>
            <a:ext cx="3838575" cy="4230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Kako se postiže razumijevanje onoga što učimo?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249715"/>
            <a:ext cx="8596668" cy="44053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r-HR" sz="4000" dirty="0" smtClean="0"/>
          </a:p>
          <a:p>
            <a:pPr marL="0" indent="0" algn="ctr">
              <a:buNone/>
            </a:pPr>
            <a:endParaRPr lang="hr-HR" sz="40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hr-HR" sz="40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hr-HR" sz="40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hr-HR" sz="4000" dirty="0" smtClean="0">
                <a:solidFill>
                  <a:srgbClr val="C00000"/>
                </a:solidFill>
              </a:rPr>
              <a:t>Traženjem i pronalaženjem onoga što je bitno! </a:t>
            </a:r>
            <a:r>
              <a:rPr lang="hr-HR" sz="4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</a:t>
            </a:r>
            <a:endParaRPr lang="hr-HR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32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Kako znamo što je u tekstu bitno?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5417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AutoNum type="arabicPeriod"/>
            </a:pPr>
            <a:r>
              <a:rPr lang="hr-HR" dirty="0" smtClean="0"/>
              <a:t>Podebljano je/ podvučeno</a:t>
            </a:r>
          </a:p>
          <a:p>
            <a:pPr marL="342900" indent="-342900">
              <a:buAutoNum type="arabicPeriod"/>
            </a:pPr>
            <a:r>
              <a:rPr lang="hr-HR" dirty="0" smtClean="0"/>
              <a:t>Izdvojeno je u poseban okvir</a:t>
            </a:r>
          </a:p>
          <a:p>
            <a:pPr marL="342900" indent="-342900">
              <a:buAutoNum type="arabicPeriod"/>
            </a:pPr>
            <a:r>
              <a:rPr lang="hr-HR" dirty="0" smtClean="0"/>
              <a:t>Označeno crvenom bojom, uskličnikom,…</a:t>
            </a:r>
          </a:p>
          <a:p>
            <a:pPr marL="342900" indent="-342900">
              <a:buAutoNum type="arabicPeriod"/>
            </a:pPr>
            <a:r>
              <a:rPr lang="hr-HR" dirty="0" smtClean="0"/>
              <a:t>O tome je profesor pričao na satu…</a:t>
            </a:r>
          </a:p>
          <a:p>
            <a:pPr marL="342900" indent="-342900">
              <a:buAutoNum type="arabicPeriod"/>
            </a:pPr>
            <a:r>
              <a:rPr lang="hr-HR" dirty="0" smtClean="0"/>
              <a:t>Nalazi mi se u bilježnici…</a:t>
            </a:r>
          </a:p>
          <a:p>
            <a:pPr marL="342900" indent="-342900">
              <a:buAutoNum type="arabicPeriod"/>
            </a:pPr>
            <a:r>
              <a:rPr lang="hr-HR" dirty="0" smtClean="0"/>
              <a:t>Vezano je uz pitanja na kraju lekcije…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5256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432" y="3072384"/>
            <a:ext cx="5937504" cy="3764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454218" cy="4486656"/>
          </a:xfrm>
        </p:spPr>
        <p:txBody>
          <a:bodyPr>
            <a:normAutofit/>
          </a:bodyPr>
          <a:lstStyle/>
          <a:p>
            <a:pPr algn="ctr"/>
            <a:r>
              <a:rPr lang="hr-HR" sz="6000" dirty="0" smtClean="0">
                <a:solidFill>
                  <a:schemeClr val="tx1"/>
                </a:solidFill>
                <a:latin typeface="Curlz MT" panose="04040404050702020202" pitchFamily="82" charset="0"/>
              </a:rPr>
              <a:t>Zadatak br. 2</a:t>
            </a:r>
            <a:r>
              <a:rPr lang="hr-HR" sz="6000" dirty="0" smtClean="0"/>
              <a:t/>
            </a:r>
            <a:br>
              <a:rPr lang="hr-HR" sz="6000" dirty="0" smtClean="0"/>
            </a:br>
            <a:r>
              <a:rPr lang="hr-HR" sz="6000" dirty="0"/>
              <a:t/>
            </a:r>
            <a:br>
              <a:rPr lang="hr-HR" sz="6000" dirty="0"/>
            </a:br>
            <a:r>
              <a:rPr lang="hr-HR" sz="3100" b="1" dirty="0" smtClean="0">
                <a:solidFill>
                  <a:schemeClr val="tx1"/>
                </a:solidFill>
                <a:latin typeface="Curlz MT" panose="04040404050702020202" pitchFamily="82" charset="0"/>
              </a:rPr>
              <a:t>ponovno uzmi novi mali papir i olovku… </a:t>
            </a:r>
            <a:br>
              <a:rPr lang="hr-HR" sz="3100" b="1" dirty="0" smtClean="0">
                <a:solidFill>
                  <a:schemeClr val="tx1"/>
                </a:solidFill>
                <a:latin typeface="Curlz MT" panose="04040404050702020202" pitchFamily="82" charset="0"/>
              </a:rPr>
            </a:br>
            <a:endParaRPr lang="hr-HR" sz="3100" dirty="0"/>
          </a:p>
        </p:txBody>
      </p:sp>
      <p:sp>
        <p:nvSpPr>
          <p:cNvPr id="4" name="Down Arrow 3"/>
          <p:cNvSpPr/>
          <p:nvPr/>
        </p:nvSpPr>
        <p:spPr>
          <a:xfrm>
            <a:off x="5105739" y="1633728"/>
            <a:ext cx="597408" cy="597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145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tx1"/>
                </a:solidFill>
                <a:latin typeface="Curlz MT" panose="04040404050702020202" pitchFamily="82" charset="0"/>
              </a:rPr>
              <a:t>…i </a:t>
            </a:r>
            <a:r>
              <a:rPr lang="hr-HR" b="1" dirty="0">
                <a:solidFill>
                  <a:schemeClr val="tx1"/>
                </a:solidFill>
                <a:latin typeface="Curlz MT" panose="04040404050702020202" pitchFamily="82" charset="0"/>
              </a:rPr>
              <a:t>napiši ona 3 reda od 24 slova s početka prezentacije…</a:t>
            </a:r>
            <a:br>
              <a:rPr lang="hr-HR" b="1" dirty="0">
                <a:solidFill>
                  <a:schemeClr val="tx1"/>
                </a:solidFill>
                <a:latin typeface="Curlz MT" panose="04040404050702020202" pitchFamily="82" charset="0"/>
              </a:rPr>
            </a:br>
            <a:r>
              <a:rPr lang="hr-HR" b="1" dirty="0">
                <a:solidFill>
                  <a:schemeClr val="tx1"/>
                </a:solidFill>
                <a:latin typeface="Curlz MT" panose="04040404050702020202" pitchFamily="82" charset="0"/>
              </a:rPr>
              <a:t>Nemoj varati! Daj sve od sebe…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r-HR" dirty="0" smtClean="0"/>
              <a:t>Za to imaš jednu minutu. </a:t>
            </a:r>
          </a:p>
          <a:p>
            <a:pPr algn="r"/>
            <a:r>
              <a:rPr lang="hr-HR" dirty="0" smtClean="0"/>
              <a:t>3,4, sad!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0173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073" y="0"/>
            <a:ext cx="5467927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Evo, da možeš provjeriti točnost…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9334" y="2160587"/>
            <a:ext cx="8596668" cy="388077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hr-HR" sz="3600" dirty="0" err="1">
                <a:solidFill>
                  <a:srgbClr val="C00000"/>
                </a:solidFill>
              </a:rPr>
              <a:t>vbnrkknmiodsabddeurjskov</a:t>
            </a:r>
            <a:r>
              <a:rPr lang="hr-HR" sz="3600" dirty="0">
                <a:solidFill>
                  <a:srgbClr val="C00000"/>
                </a:solidFill>
              </a:rPr>
              <a:t/>
            </a:r>
            <a:br>
              <a:rPr lang="hr-HR" sz="3600" dirty="0">
                <a:solidFill>
                  <a:srgbClr val="C00000"/>
                </a:solidFill>
              </a:rPr>
            </a:br>
            <a:r>
              <a:rPr lang="hr-HR" sz="3600" dirty="0">
                <a:solidFill>
                  <a:schemeClr val="tx1"/>
                </a:solidFill>
              </a:rPr>
              <a:t>kruška zove put oko sat traži</a:t>
            </a:r>
            <a:br>
              <a:rPr lang="hr-HR" sz="3600" dirty="0">
                <a:solidFill>
                  <a:schemeClr val="tx1"/>
                </a:solidFill>
              </a:rPr>
            </a:br>
            <a:r>
              <a:rPr lang="hr-HR" sz="3600" dirty="0">
                <a:solidFill>
                  <a:schemeClr val="tx1"/>
                </a:solidFill>
              </a:rPr>
              <a:t>Ivano je donio poklon za mene</a:t>
            </a:r>
            <a:r>
              <a:rPr lang="hr-HR" sz="3600" dirty="0" smtClean="0">
                <a:solidFill>
                  <a:schemeClr val="tx1"/>
                </a:solidFill>
              </a:rPr>
              <a:t>.</a:t>
            </a:r>
          </a:p>
          <a:p>
            <a:endParaRPr lang="hr-HR" sz="3600" dirty="0">
              <a:solidFill>
                <a:schemeClr val="tx1"/>
              </a:solidFill>
            </a:endParaRPr>
          </a:p>
          <a:p>
            <a:r>
              <a:rPr lang="hr-HR" sz="3600" dirty="0" smtClean="0">
                <a:solidFill>
                  <a:schemeClr val="tx1"/>
                </a:solidFill>
              </a:rPr>
              <a:t>Što se dogodilo? Jesi li ovaj put ponovno najbolje zapamtio zadnji red? A djelomično ili potpuno zaboravio drugi? O prvom da i ne govorimo </a:t>
            </a:r>
            <a:r>
              <a:rPr lang="hr-HR" sz="3600" dirty="0" smtClean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r>
              <a:rPr lang="hr-HR" sz="3600" dirty="0">
                <a:solidFill>
                  <a:schemeClr val="tx1"/>
                </a:solidFill>
              </a:rPr>
              <a:t/>
            </a:r>
            <a:br>
              <a:rPr lang="hr-HR" sz="3600" dirty="0">
                <a:solidFill>
                  <a:schemeClr val="tx1"/>
                </a:solidFill>
              </a:rPr>
            </a:b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103363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3510" y="792480"/>
            <a:ext cx="8596668" cy="1158240"/>
          </a:xfrm>
        </p:spPr>
        <p:txBody>
          <a:bodyPr>
            <a:normAutofit/>
          </a:bodyPr>
          <a:lstStyle/>
          <a:p>
            <a:pPr algn="ctr"/>
            <a:r>
              <a:rPr lang="hr-HR" sz="4800" dirty="0" smtClean="0">
                <a:solidFill>
                  <a:schemeClr val="tx1"/>
                </a:solidFill>
                <a:latin typeface="Jokerman" panose="04090605060D06020702" pitchFamily="82" charset="0"/>
              </a:rPr>
              <a:t>Učenje</a:t>
            </a:r>
            <a:endParaRPr lang="hr-HR" sz="4800" dirty="0">
              <a:solidFill>
                <a:schemeClr val="tx1"/>
              </a:solidFill>
              <a:latin typeface="Jokerman" panose="04090605060D060207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549" y="1795707"/>
            <a:ext cx="4218432" cy="3574065"/>
          </a:xfrm>
        </p:spPr>
      </p:pic>
      <p:sp>
        <p:nvSpPr>
          <p:cNvPr id="5" name="TextBox 4"/>
          <p:cNvSpPr txBox="1"/>
          <p:nvPr/>
        </p:nvSpPr>
        <p:spPr>
          <a:xfrm>
            <a:off x="5352288" y="3718560"/>
            <a:ext cx="1097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/>
              <a:t>vs</a:t>
            </a:r>
            <a:endParaRPr lang="hr-HR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90" y="2099670"/>
            <a:ext cx="4120896" cy="3121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kstniOkvir 2"/>
          <p:cNvSpPr txBox="1"/>
          <p:nvPr/>
        </p:nvSpPr>
        <p:spPr>
          <a:xfrm>
            <a:off x="896790" y="5547359"/>
            <a:ext cx="4624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Često se pitamo što to imaju neki učenici za koje nam se čini da „mogu sve”: treniraju, imaju svoje hobije, druže se s prijateljima, a uz to imaju dobre ocjene?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6449568" y="5460274"/>
            <a:ext cx="3992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 ti nikako da se makneš s mjesta: izgubio si motivaciju, nemaš koncentracije, za ništa nemaš dovoljno vremena… </a:t>
            </a:r>
            <a:r>
              <a:rPr lang="hr-HR" dirty="0" smtClean="0">
                <a:sym typeface="Wingdings" panose="05000000000000000000" pitchFamily="2" charset="2"/>
              </a:rPr>
              <a:t>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3307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Došlo je do zaboravljanja!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2160589"/>
            <a:ext cx="6000557" cy="3880773"/>
          </a:xfrm>
        </p:spPr>
        <p:txBody>
          <a:bodyPr/>
          <a:lstStyle/>
          <a:p>
            <a:endParaRPr lang="hr-HR" dirty="0"/>
          </a:p>
          <a:p>
            <a:r>
              <a:rPr lang="hr-HR" dirty="0" smtClean="0"/>
              <a:t>Tako je. Gradivo koje nismo spremili u naš mozak sa smislom mozak briše jer smatra da mu ne treba. Ono koje ima smisla i na kojega obratimo pažnju, mozak sprema kao nešto bitno i važno! I toga se lakše sjetimo.</a:t>
            </a:r>
          </a:p>
          <a:p>
            <a:r>
              <a:rPr lang="hr-HR" dirty="0" smtClean="0"/>
              <a:t>Čak i to zanimljivo, smisleno, zabavno gradivo zaboravimo, ukoliko ga ne PONAVLJAMO redovito.</a:t>
            </a:r>
            <a:endParaRPr lang="hr-HR" dirty="0"/>
          </a:p>
        </p:txBody>
      </p:sp>
      <p:sp>
        <p:nvSpPr>
          <p:cNvPr id="4" name="Obični oblačić 3"/>
          <p:cNvSpPr/>
          <p:nvPr/>
        </p:nvSpPr>
        <p:spPr>
          <a:xfrm>
            <a:off x="6677891" y="1270000"/>
            <a:ext cx="4110182" cy="255847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„Aha, to se dogodi kad učim kući 5 lekcija zadnji dan, a ujutro se ne mogu ničega sjetiti?”</a:t>
            </a:r>
          </a:p>
          <a:p>
            <a:pPr algn="ctr"/>
            <a:endParaRPr lang="hr-HR" dirty="0"/>
          </a:p>
        </p:txBody>
      </p:sp>
      <p:sp>
        <p:nvSpPr>
          <p:cNvPr id="5" name="Obični oblačić 4"/>
          <p:cNvSpPr/>
          <p:nvPr/>
        </p:nvSpPr>
        <p:spPr>
          <a:xfrm>
            <a:off x="8919595" y="2160589"/>
            <a:ext cx="2918691" cy="1911494"/>
          </a:xfrm>
          <a:prstGeom prst="cloud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/>
              <a:t>„Aha, zato ne mogu nikako zapamtiti gradivo koje nije povezano i koje nisam razumjela?”</a:t>
            </a:r>
          </a:p>
          <a:p>
            <a:pPr algn="ctr"/>
            <a:endParaRPr lang="hr-HR" dirty="0"/>
          </a:p>
        </p:txBody>
      </p:sp>
      <p:pic>
        <p:nvPicPr>
          <p:cNvPr id="1026" name="Picture 2" descr="Free Home Learning Packs | Classroom Secre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283" y="4302272"/>
            <a:ext cx="3750657" cy="246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52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123" y="1245325"/>
            <a:ext cx="8596668" cy="4153989"/>
          </a:xfrm>
        </p:spPr>
        <p:txBody>
          <a:bodyPr>
            <a:normAutofit/>
          </a:bodyPr>
          <a:lstStyle/>
          <a:p>
            <a:pPr algn="ctr"/>
            <a:r>
              <a:rPr lang="hr-HR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Što napraviti da zaustavim zaboravljanje?</a:t>
            </a:r>
            <a:br>
              <a:rPr lang="hr-HR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</a:br>
            <a:r>
              <a:rPr lang="hr-HR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Redovito ponavljaj…</a:t>
            </a:r>
            <a:endParaRPr lang="hr-HR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anose="04040404050702020202" pitchFamily="8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505" y="0"/>
            <a:ext cx="3206495" cy="2776538"/>
          </a:xfrm>
          <a:prstGeom prst="rect">
            <a:avLst/>
          </a:prstGeom>
        </p:spPr>
      </p:pic>
      <p:sp>
        <p:nvSpPr>
          <p:cNvPr id="9" name="Obični oblačić 8"/>
          <p:cNvSpPr/>
          <p:nvPr/>
        </p:nvSpPr>
        <p:spPr>
          <a:xfrm>
            <a:off x="7550331" y="4110446"/>
            <a:ext cx="4136572" cy="227293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„Uh, uvijek svi govore isto: ponavljaj, ponavljaj…zašto???”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4277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" y="0"/>
            <a:ext cx="11411712" cy="642518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922" y="4023360"/>
            <a:ext cx="2917811" cy="293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blačić s crtom 1 (obrub i crta isticanja) 2"/>
          <p:cNvSpPr/>
          <p:nvPr/>
        </p:nvSpPr>
        <p:spPr>
          <a:xfrm>
            <a:off x="3239588" y="1203234"/>
            <a:ext cx="2821578" cy="1245326"/>
          </a:xfrm>
          <a:prstGeom prst="accent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Neko gradivo slušaš na satu i zapamtiš dobar dio onoga što ti profesor govori.</a:t>
            </a:r>
            <a:endParaRPr lang="hr-HR" dirty="0"/>
          </a:p>
        </p:txBody>
      </p:sp>
      <p:sp>
        <p:nvSpPr>
          <p:cNvPr id="6" name="Oblačić s crtom 3 5"/>
          <p:cNvSpPr/>
          <p:nvPr/>
        </p:nvSpPr>
        <p:spPr>
          <a:xfrm>
            <a:off x="6278880" y="3849189"/>
            <a:ext cx="2420983" cy="1114697"/>
          </a:xfrm>
          <a:prstGeom prst="borderCallout3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/>
              <a:t>Ako ga ne ponoviš više nijednom, do testa ili ispitivanja zaboravit ćeš skoro sve informacije…</a:t>
            </a:r>
            <a:endParaRPr lang="hr-HR" sz="1400" dirty="0"/>
          </a:p>
        </p:txBody>
      </p:sp>
      <p:sp>
        <p:nvSpPr>
          <p:cNvPr id="7" name="Oblačić s crtom 1 6"/>
          <p:cNvSpPr/>
          <p:nvPr/>
        </p:nvSpPr>
        <p:spPr>
          <a:xfrm>
            <a:off x="4858756" y="600891"/>
            <a:ext cx="4415246" cy="1120503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/>
              <a:t>Ali, ako ga ponoviš iza sata i nekoliko puta prije testa, mozak će registrirati da mu je ta inf. </a:t>
            </a:r>
            <a:r>
              <a:rPr lang="hr-HR" sz="1400" dirty="0"/>
              <a:t>p</a:t>
            </a:r>
            <a:r>
              <a:rPr lang="hr-HR" sz="1400" dirty="0" smtClean="0"/>
              <a:t>otrebna i trajno će je zapamtiti i još će joj pridodati neke nove inf.</a:t>
            </a:r>
            <a:endParaRPr lang="hr-HR" sz="1400" dirty="0"/>
          </a:p>
        </p:txBody>
      </p:sp>
      <p:sp>
        <p:nvSpPr>
          <p:cNvPr id="8" name="Elipsasti oblačić 7"/>
          <p:cNvSpPr/>
          <p:nvPr/>
        </p:nvSpPr>
        <p:spPr>
          <a:xfrm rot="10800000" flipV="1">
            <a:off x="8577942" y="4489269"/>
            <a:ext cx="2151017" cy="949234"/>
          </a:xfrm>
          <a:prstGeom prst="wedgeEllipse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100" dirty="0" smtClean="0"/>
              <a:t>„Ono gradivo iz povijesti nije spomenuo već tjedna dana </a:t>
            </a:r>
            <a:r>
              <a:rPr lang="hr-HR" sz="1100" dirty="0" smtClean="0">
                <a:sym typeface="Wingdings" panose="05000000000000000000" pitchFamily="2" charset="2"/>
              </a:rPr>
              <a:t> ok, brišem!</a:t>
            </a:r>
            <a:r>
              <a:rPr lang="hr-HR" sz="1100" dirty="0" smtClean="0"/>
              <a:t>”</a:t>
            </a:r>
            <a:endParaRPr lang="hr-HR" sz="1100" dirty="0"/>
          </a:p>
        </p:txBody>
      </p:sp>
    </p:spTree>
    <p:extLst>
      <p:ext uri="{BB962C8B-B14F-4D97-AF65-F5344CB8AC3E}">
        <p14:creationId xmlns:p14="http://schemas.microsoft.com/office/powerpoint/2010/main" val="415487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77334" y="609600"/>
            <a:ext cx="37483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atin typeface="Tempus Sans ITC" panose="04020404030D07020202" pitchFamily="82" charset="0"/>
              </a:rPr>
              <a:t>E sada kad znamo da moramo redovito učiti slijede neki savjeti…</a:t>
            </a:r>
            <a:endParaRPr lang="hr-HR" sz="2800" dirty="0">
              <a:latin typeface="Tempus Sans ITC" panose="04020404030D070202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9776" y="2870854"/>
            <a:ext cx="453542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2000" dirty="0" smtClean="0">
                <a:latin typeface="Tempus Sans ITC" panose="04020404030D07020202" pitchFamily="82" charset="0"/>
              </a:rPr>
              <a:t>Kako što </a:t>
            </a:r>
            <a:r>
              <a:rPr lang="hr-HR" sz="2000" b="1" dirty="0" smtClean="0">
                <a:latin typeface="Tempus Sans ITC" panose="04020404030D07020202" pitchFamily="82" charset="0"/>
              </a:rPr>
              <a:t>bolje isplanirati </a:t>
            </a:r>
            <a:r>
              <a:rPr lang="hr-HR" sz="2000" dirty="0" smtClean="0">
                <a:latin typeface="Tempus Sans ITC" panose="04020404030D07020202" pitchFamily="82" charset="0"/>
              </a:rPr>
              <a:t>učenje?</a:t>
            </a:r>
          </a:p>
          <a:p>
            <a:pPr marL="285750" indent="-285750">
              <a:buFontTx/>
              <a:buChar char="-"/>
            </a:pPr>
            <a:r>
              <a:rPr lang="hr-HR" sz="2000" dirty="0" smtClean="0">
                <a:latin typeface="Tempus Sans ITC" panose="04020404030D07020202" pitchFamily="82" charset="0"/>
              </a:rPr>
              <a:t>Zašto je važno planirati?</a:t>
            </a:r>
          </a:p>
          <a:p>
            <a:pPr marL="285750" indent="-285750">
              <a:buFontTx/>
              <a:buChar char="-"/>
            </a:pPr>
            <a:r>
              <a:rPr lang="hr-HR" sz="2000" dirty="0" smtClean="0">
                <a:latin typeface="Tempus Sans ITC" panose="04020404030D07020202" pitchFamily="82" charset="0"/>
              </a:rPr>
              <a:t>Što je to plan obaveza?</a:t>
            </a:r>
          </a:p>
          <a:p>
            <a:pPr marL="285750" indent="-285750">
              <a:buFontTx/>
              <a:buChar char="-"/>
            </a:pPr>
            <a:r>
              <a:rPr lang="hr-HR" sz="2000" dirty="0" smtClean="0">
                <a:latin typeface="Tempus Sans ITC" panose="04020404030D07020202" pitchFamily="82" charset="0"/>
              </a:rPr>
              <a:t>Kako napraviti dnevni plan?</a:t>
            </a:r>
          </a:p>
          <a:p>
            <a:endParaRPr lang="hr-HR" dirty="0"/>
          </a:p>
          <a:p>
            <a:r>
              <a:rPr lang="hr-HR" sz="2000" dirty="0" smtClean="0">
                <a:latin typeface="Tempus Sans ITC" panose="04020404030D07020202" pitchFamily="82" charset="0"/>
              </a:rPr>
              <a:t>... I sve to uz virtualnu nastavu!</a:t>
            </a:r>
          </a:p>
        </p:txBody>
      </p:sp>
    </p:spTree>
    <p:extLst>
      <p:ext uri="{BB962C8B-B14F-4D97-AF65-F5344CB8AC3E}">
        <p14:creationId xmlns:p14="http://schemas.microsoft.com/office/powerpoint/2010/main" val="231680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6983"/>
          </a:xfrm>
        </p:spPr>
        <p:txBody>
          <a:bodyPr/>
          <a:lstStyle/>
          <a:p>
            <a:r>
              <a:rPr lang="hr-HR" dirty="0" smtClean="0"/>
              <a:t>Kako se dobro isplanirati?</a:t>
            </a:r>
            <a:endParaRPr lang="hr-HR" dirty="0"/>
          </a:p>
        </p:txBody>
      </p:sp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422900411"/>
              </p:ext>
            </p:extLst>
          </p:nvPr>
        </p:nvGraphicFramePr>
        <p:xfrm>
          <a:off x="1209963" y="1303383"/>
          <a:ext cx="937491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264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6FAB65-3821-47A1-9313-C15AF5B7D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706FAB65-3821-47A1-9313-C15AF5B7D6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706FAB65-3821-47A1-9313-C15AF5B7D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706FAB65-3821-47A1-9313-C15AF5B7D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826663-A0FD-421E-AE06-73C8173C8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23826663-A0FD-421E-AE06-73C8173C8C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23826663-A0FD-421E-AE06-73C8173C8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23826663-A0FD-421E-AE06-73C8173C8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201541-15FB-49BB-8106-66B31AF7F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E0201541-15FB-49BB-8106-66B31AF7FC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E0201541-15FB-49BB-8106-66B31AF7F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E0201541-15FB-49BB-8106-66B31AF7F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B63908-56D2-49DA-8CF5-5FBF53DE2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B8B63908-56D2-49DA-8CF5-5FBF53DE29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B8B63908-56D2-49DA-8CF5-5FBF53DE2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B8B63908-56D2-49DA-8CF5-5FBF53DE2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2996CB-D91B-43BE-9C08-CF554F557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682996CB-D91B-43BE-9C08-CF554F557D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682996CB-D91B-43BE-9C08-CF554F557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682996CB-D91B-43BE-9C08-CF554F557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6610157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Plan vam je pogotovo bitan sada kada nemate organiziranu nastavu u školi i prepušteni ste sami sebi i svojim roditeljima kod praćenja nastave, učenja i pisanja domaćih zadaća.</a:t>
            </a:r>
            <a:br>
              <a:rPr lang="hr-HR" dirty="0"/>
            </a:br>
            <a:r>
              <a:rPr lang="hr-HR" dirty="0"/>
              <a:t>Kako se dobro isplanirati?</a:t>
            </a:r>
            <a:br>
              <a:rPr lang="hr-HR" dirty="0"/>
            </a:b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109" y="0"/>
            <a:ext cx="464589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 Elements of Learning Design, from Neuroscience | The Learning Fa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945" y="526473"/>
            <a:ext cx="6435361" cy="582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 Prikupi sve informacije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2160589"/>
            <a:ext cx="6046739" cy="3880773"/>
          </a:xfrm>
        </p:spPr>
        <p:txBody>
          <a:bodyPr/>
          <a:lstStyle/>
          <a:p>
            <a:r>
              <a:rPr lang="hr-HR" dirty="0" smtClean="0"/>
              <a:t>Koji su mi danas predmeti? Zapiši ih na papir…</a:t>
            </a:r>
          </a:p>
          <a:p>
            <a:r>
              <a:rPr lang="hr-HR" dirty="0" smtClean="0"/>
              <a:t>Što pojedini profesor traži od mene?</a:t>
            </a:r>
          </a:p>
          <a:p>
            <a:pPr>
              <a:buAutoNum type="alphaLcParenR"/>
            </a:pPr>
            <a:r>
              <a:rPr lang="hr-HR" dirty="0" smtClean="0"/>
              <a:t>Da slušam nastavu na TV-u.</a:t>
            </a:r>
          </a:p>
          <a:p>
            <a:pPr>
              <a:buAutoNum type="alphaLcParenR"/>
            </a:pPr>
            <a:r>
              <a:rPr lang="hr-HR" dirty="0" smtClean="0"/>
              <a:t>Da ne slušam nastavu na TV-u, nego da pratim njegova predavanja.</a:t>
            </a:r>
          </a:p>
          <a:p>
            <a:pPr>
              <a:buAutoNum type="alphaLcParenR"/>
            </a:pPr>
            <a:r>
              <a:rPr lang="hr-HR" dirty="0" smtClean="0"/>
              <a:t>Traži od mene oboje.</a:t>
            </a:r>
          </a:p>
          <a:p>
            <a:r>
              <a:rPr lang="hr-HR" dirty="0" smtClean="0"/>
              <a:t>U skladu s tim napravi popis predmeta i obaveza koje imaš.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3146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 planiranja obaveza</a:t>
            </a:r>
            <a:br>
              <a:rPr lang="hr-HR" dirty="0" smtClean="0"/>
            </a:br>
            <a:r>
              <a:rPr lang="hr-HR" dirty="0" smtClean="0"/>
              <a:t>Ponedjeljak, 30.03.2020.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693920"/>
              </p:ext>
            </p:extLst>
          </p:nvPr>
        </p:nvGraphicFramePr>
        <p:xfrm>
          <a:off x="677334" y="1930400"/>
          <a:ext cx="9633085" cy="436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155">
                  <a:extLst>
                    <a:ext uri="{9D8B030D-6E8A-4147-A177-3AD203B41FA5}">
                      <a16:colId xmlns:a16="http://schemas.microsoft.com/office/drawing/2014/main" val="2851114286"/>
                    </a:ext>
                  </a:extLst>
                </a:gridCol>
                <a:gridCol w="1376155">
                  <a:extLst>
                    <a:ext uri="{9D8B030D-6E8A-4147-A177-3AD203B41FA5}">
                      <a16:colId xmlns:a16="http://schemas.microsoft.com/office/drawing/2014/main" val="1363026244"/>
                    </a:ext>
                  </a:extLst>
                </a:gridCol>
                <a:gridCol w="1376155">
                  <a:extLst>
                    <a:ext uri="{9D8B030D-6E8A-4147-A177-3AD203B41FA5}">
                      <a16:colId xmlns:a16="http://schemas.microsoft.com/office/drawing/2014/main" val="3408878293"/>
                    </a:ext>
                  </a:extLst>
                </a:gridCol>
                <a:gridCol w="1040819">
                  <a:extLst>
                    <a:ext uri="{9D8B030D-6E8A-4147-A177-3AD203B41FA5}">
                      <a16:colId xmlns:a16="http://schemas.microsoft.com/office/drawing/2014/main" val="708979910"/>
                    </a:ext>
                  </a:extLst>
                </a:gridCol>
                <a:gridCol w="1711491">
                  <a:extLst>
                    <a:ext uri="{9D8B030D-6E8A-4147-A177-3AD203B41FA5}">
                      <a16:colId xmlns:a16="http://schemas.microsoft.com/office/drawing/2014/main" val="2087346177"/>
                    </a:ext>
                  </a:extLst>
                </a:gridCol>
                <a:gridCol w="1376155">
                  <a:extLst>
                    <a:ext uri="{9D8B030D-6E8A-4147-A177-3AD203B41FA5}">
                      <a16:colId xmlns:a16="http://schemas.microsoft.com/office/drawing/2014/main" val="2113930361"/>
                    </a:ext>
                  </a:extLst>
                </a:gridCol>
                <a:gridCol w="1376155">
                  <a:extLst>
                    <a:ext uri="{9D8B030D-6E8A-4147-A177-3AD203B41FA5}">
                      <a16:colId xmlns:a16="http://schemas.microsoft.com/office/drawing/2014/main" val="3167384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Predmet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TV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Virtualna učionica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Tv+ virtualna </a:t>
                      </a:r>
                      <a:r>
                        <a:rPr lang="hr-HR" sz="1600" dirty="0" err="1" smtClean="0"/>
                        <a:t>uč</a:t>
                      </a:r>
                      <a:r>
                        <a:rPr lang="hr-HR" sz="1600" dirty="0" smtClean="0"/>
                        <a:t>.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Napisati</a:t>
                      </a:r>
                      <a:r>
                        <a:rPr lang="hr-HR" sz="1600" baseline="0" dirty="0" smtClean="0"/>
                        <a:t> bilješke</a:t>
                      </a:r>
                    </a:p>
                    <a:p>
                      <a:r>
                        <a:rPr lang="hr-HR" sz="1600" baseline="0" dirty="0" smtClean="0"/>
                        <a:t>+ ili -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Domaći rad</a:t>
                      </a:r>
                    </a:p>
                    <a:p>
                      <a:r>
                        <a:rPr lang="hr-HR" sz="1600" dirty="0" smtClean="0"/>
                        <a:t>+ ili -</a:t>
                      </a:r>
                    </a:p>
                    <a:p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ODRAĐENO</a:t>
                      </a:r>
                    </a:p>
                    <a:p>
                      <a:pPr algn="ctr"/>
                      <a:r>
                        <a:rPr lang="hr-HR" sz="1600" dirty="0" smtClean="0"/>
                        <a:t>+ ILI - </a:t>
                      </a:r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345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hrvatski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-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+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-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+ (sa prezentacije)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+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73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matematika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+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-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-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+ sa </a:t>
                      </a:r>
                      <a:r>
                        <a:rPr lang="hr-HR" sz="1600" dirty="0" err="1" smtClean="0"/>
                        <a:t>Tv-a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Napraviti zadatke iz radne bilj.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299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tjelesni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+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+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+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-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-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+ vježbao</a:t>
                      </a:r>
                      <a:r>
                        <a:rPr lang="hr-HR" sz="1600" baseline="0" dirty="0" smtClean="0"/>
                        <a:t> uz TV</a:t>
                      </a:r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944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informatika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-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+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-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+ iz videa</a:t>
                      </a:r>
                      <a:r>
                        <a:rPr lang="hr-HR" sz="1600" baseline="0" dirty="0" smtClean="0"/>
                        <a:t> koji je nastavnik poslao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Napraviti zadatak sa prezentacije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010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…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791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459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23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Ovako sve obaveze imaš na jednom mjestu i ne može ti ništa promaknuti.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2160589"/>
            <a:ext cx="5529502" cy="3880773"/>
          </a:xfrm>
        </p:spPr>
        <p:txBody>
          <a:bodyPr/>
          <a:lstStyle/>
          <a:p>
            <a:r>
              <a:rPr lang="hr-HR" dirty="0" smtClean="0"/>
              <a:t>Dokle god nemaš sve pluseve u zadnjem stupcu – znači da nisi odradio obaveze za taj dan.</a:t>
            </a:r>
          </a:p>
          <a:p>
            <a:r>
              <a:rPr lang="hr-HR" dirty="0" smtClean="0"/>
              <a:t>Možeš nadodati i još jedan stupac u kojem ćeš bilježiti ROK DO KOJEG MORAŠ PREDATI NEKI DOMAĆI RAD</a:t>
            </a:r>
          </a:p>
          <a:p>
            <a:r>
              <a:rPr lang="hr-HR" dirty="0" smtClean="0"/>
              <a:t>Ukrasi svoju listu obaveza kako želiš </a:t>
            </a:r>
            <a:r>
              <a:rPr lang="hr-HR" dirty="0" smtClean="0">
                <a:sym typeface="Wingdings" panose="05000000000000000000" pitchFamily="2" charset="2"/>
              </a:rPr>
              <a:t> kod nekoga će biti sasvim obična, dok će kod nekoga biti puna boja, crteža, motivacijskih poruka i sl.</a:t>
            </a:r>
            <a:endParaRPr lang="hr-HR" dirty="0"/>
          </a:p>
        </p:txBody>
      </p:sp>
      <p:pic>
        <p:nvPicPr>
          <p:cNvPr id="3074" name="Picture 2" descr="Happy Cartoon Character Showing To Do List Icon. Vector. Royalty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945" y="1727200"/>
            <a:ext cx="5367925" cy="490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30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1280" y="284986"/>
            <a:ext cx="9408775" cy="696686"/>
          </a:xfrm>
        </p:spPr>
        <p:txBody>
          <a:bodyPr>
            <a:normAutofit fontScale="90000"/>
          </a:bodyPr>
          <a:lstStyle/>
          <a:p>
            <a:r>
              <a:rPr lang="hr-HR" dirty="0"/>
              <a:t>2. Isplaniraj svoje vrijeme </a:t>
            </a:r>
            <a:r>
              <a:rPr lang="hr-HR" dirty="0" smtClean="0">
                <a:sym typeface="Wingdings" panose="05000000000000000000" pitchFamily="2" charset="2"/>
              </a:rPr>
              <a:t> napravi </a:t>
            </a:r>
            <a:r>
              <a:rPr lang="hr-HR" dirty="0">
                <a:sym typeface="Wingdings" panose="05000000000000000000" pitchFamily="2" charset="2"/>
              </a:rPr>
              <a:t>t</a:t>
            </a:r>
            <a:r>
              <a:rPr lang="hr-HR" dirty="0" smtClean="0"/>
              <a:t>jedni plan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184367"/>
            <a:ext cx="8596668" cy="4856996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Takav plan daje nam pregled svih obaveza koje imamo kroz tjedan.</a:t>
            </a:r>
          </a:p>
          <a:p>
            <a:r>
              <a:rPr lang="hr-HR" dirty="0" smtClean="0"/>
              <a:t>Za svaki dan napišemo koje su nam fiksne obaveze (ispitivanje, test) kako bismo znali kako isplanirati vrijeme za učenje.</a:t>
            </a:r>
          </a:p>
          <a:p>
            <a:r>
              <a:rPr lang="hr-HR" dirty="0" smtClean="0"/>
              <a:t>Ova vrsta plana će vam više služiti kad se vratite u školske klupe i budete imali ispitivanja i testove, ali ga možete raditi i sada kod planiranja učenja.</a:t>
            </a:r>
          </a:p>
          <a:p>
            <a:r>
              <a:rPr lang="hr-HR" dirty="0" smtClean="0"/>
              <a:t>Tko zna, možda uskoro budemo imali i online ispitivanja? </a:t>
            </a:r>
          </a:p>
          <a:p>
            <a:r>
              <a:rPr lang="hr-HR" dirty="0" smtClean="0"/>
              <a:t>Primjer tjednog plana:</a:t>
            </a:r>
          </a:p>
          <a:p>
            <a:pPr marL="0" indent="0">
              <a:buNone/>
            </a:pPr>
            <a:r>
              <a:rPr lang="hr-HR" dirty="0" smtClean="0"/>
              <a:t> Npr. zamislite da sljedeći tjedan imate:</a:t>
            </a:r>
          </a:p>
          <a:p>
            <a:pPr>
              <a:buAutoNum type="arabicPeriod"/>
            </a:pPr>
            <a:r>
              <a:rPr lang="hr-HR" dirty="0" smtClean="0"/>
              <a:t>UTORAK – ispitivanje iz geografije</a:t>
            </a:r>
          </a:p>
          <a:p>
            <a:pPr>
              <a:buAutoNum type="arabicPeriod"/>
            </a:pPr>
            <a:r>
              <a:rPr lang="hr-HR" dirty="0" smtClean="0"/>
              <a:t>ČETVRTAK – test iz matematike</a:t>
            </a:r>
          </a:p>
          <a:p>
            <a:pPr>
              <a:buAutoNum type="arabicPeriod"/>
            </a:pPr>
            <a:r>
              <a:rPr lang="hr-HR" dirty="0" smtClean="0"/>
              <a:t>PETAK – test iz lektire</a:t>
            </a:r>
          </a:p>
          <a:p>
            <a:pPr>
              <a:buAutoNum type="arabicPeriod"/>
            </a:pPr>
            <a:r>
              <a:rPr lang="hr-HR" dirty="0" smtClean="0"/>
              <a:t>Za sljedeći tjedan napraviti plakat iz povijesti</a:t>
            </a:r>
          </a:p>
          <a:p>
            <a:pPr>
              <a:buAutoNum type="arabicPeriod"/>
            </a:pPr>
            <a:r>
              <a:rPr lang="hr-HR" dirty="0" smtClean="0"/>
              <a:t>Imate rođendan u subotu (zamislite da se možemo družiti)</a:t>
            </a:r>
          </a:p>
          <a:p>
            <a:pPr>
              <a:buAutoNum type="arabicPeriod"/>
            </a:pPr>
            <a:r>
              <a:rPr lang="hr-HR" dirty="0" smtClean="0"/>
              <a:t>Imate trening u srijedu (kako ne možete vani, odradit ćete ga kod kuće </a:t>
            </a:r>
            <a:r>
              <a:rPr lang="hr-HR" dirty="0" smtClean="0">
                <a:sym typeface="Wingdings" panose="05000000000000000000" pitchFamily="2" charset="2"/>
              </a:rPr>
              <a:t>)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255" y="2549236"/>
            <a:ext cx="3360623" cy="2592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1233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Nemaju oni drugi nikakvu super moć, samo su naučili kako treba učiti…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Prije praktičnih savjeta, slijedi jedna vježba </a:t>
            </a:r>
            <a:r>
              <a:rPr lang="hr-HR" dirty="0" smtClean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712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7493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Tjedni plan</a:t>
            </a:r>
            <a:endParaRPr lang="hr-H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315673"/>
              </p:ext>
            </p:extLst>
          </p:nvPr>
        </p:nvGraphicFramePr>
        <p:xfrm>
          <a:off x="1566182" y="1017656"/>
          <a:ext cx="8973312" cy="5156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1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1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16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6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16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16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16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68733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sat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P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U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Č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P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N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733"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14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733"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15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733"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16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b="1" dirty="0" smtClean="0">
                          <a:solidFill>
                            <a:srgbClr val="FF0000"/>
                          </a:solidFill>
                        </a:rPr>
                        <a:t>GEOGRAFIJA</a:t>
                      </a:r>
                      <a:r>
                        <a:rPr lang="hr-HR" sz="1200" b="1" baseline="0" dirty="0" smtClean="0">
                          <a:solidFill>
                            <a:srgbClr val="FF0000"/>
                          </a:solidFill>
                        </a:rPr>
                        <a:t> -ISPITIVANJE</a:t>
                      </a:r>
                      <a:endParaRPr lang="hr-HR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733"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17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733"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18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 smtClean="0">
                          <a:solidFill>
                            <a:srgbClr val="FF0000"/>
                          </a:solidFill>
                        </a:rPr>
                        <a:t>MATEMATIKA - TEST</a:t>
                      </a:r>
                      <a:endParaRPr lang="hr-H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733"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19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733"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20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rgbClr val="FF0000"/>
                          </a:solidFill>
                        </a:rPr>
                        <a:t>LEKTIRA</a:t>
                      </a:r>
                      <a:endParaRPr lang="hr-H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733"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21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733"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22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8733"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23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86063" y="3411538"/>
            <a:ext cx="944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matem</a:t>
            </a:r>
            <a:r>
              <a:rPr lang="hr-HR">
                <a:latin typeface="Calibri" pitchFamily="34" charset="0"/>
              </a:rPr>
              <a:t>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48113" y="3411538"/>
            <a:ext cx="928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matem.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22863" y="3411538"/>
            <a:ext cx="1003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matem</a:t>
            </a:r>
            <a:r>
              <a:rPr lang="hr-HR">
                <a:latin typeface="Calibri" pitchFamily="34" charset="0"/>
              </a:rPr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14626" y="2481264"/>
            <a:ext cx="1306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 dirty="0" smtClean="0">
                <a:latin typeface="Calibri" pitchFamily="34" charset="0"/>
              </a:rPr>
              <a:t>geografija</a:t>
            </a:r>
            <a:endParaRPr lang="hr-HR" b="1" dirty="0"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27313" y="4340225"/>
            <a:ext cx="1465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Čitati lektiru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48113" y="4340225"/>
            <a:ext cx="1393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Čitati lektiru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76937" y="4334873"/>
            <a:ext cx="1450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 dirty="0">
                <a:latin typeface="Calibri" pitchFamily="34" charset="0"/>
              </a:rPr>
              <a:t>Čitati lektiru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418513" y="2206625"/>
            <a:ext cx="10588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Pisati referat iz povijesti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16962" y="4122738"/>
            <a:ext cx="461963" cy="1471612"/>
          </a:xfrm>
          <a:prstGeom prst="rect">
            <a:avLst/>
          </a:prstGeom>
          <a:noFill/>
        </p:spPr>
        <p:txBody>
          <a:bodyPr vert="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latin typeface="+mn-lt"/>
              </a:rPr>
              <a:t>rođendan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122863" y="5084763"/>
            <a:ext cx="152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trening</a:t>
            </a:r>
          </a:p>
        </p:txBody>
      </p:sp>
      <p:sp>
        <p:nvSpPr>
          <p:cNvPr id="15" name="Oval 14"/>
          <p:cNvSpPr/>
          <p:nvPr/>
        </p:nvSpPr>
        <p:spPr>
          <a:xfrm>
            <a:off x="6307138" y="944563"/>
            <a:ext cx="790575" cy="67627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4021138" y="944563"/>
            <a:ext cx="782637" cy="63341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17" name="Oval 16"/>
          <p:cNvSpPr/>
          <p:nvPr/>
        </p:nvSpPr>
        <p:spPr>
          <a:xfrm>
            <a:off x="7392988" y="944563"/>
            <a:ext cx="836612" cy="67627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3" name="Strelica ulijevo 2"/>
          <p:cNvSpPr/>
          <p:nvPr/>
        </p:nvSpPr>
        <p:spPr>
          <a:xfrm rot="826321">
            <a:off x="1127560" y="2139349"/>
            <a:ext cx="1677000" cy="4595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 smtClean="0"/>
              <a:t>PONOVITI GEOGRAFIJU</a:t>
            </a:r>
            <a:endParaRPr lang="hr-HR" sz="1000" dirty="0"/>
          </a:p>
        </p:txBody>
      </p:sp>
      <p:sp>
        <p:nvSpPr>
          <p:cNvPr id="20" name="Minus 19"/>
          <p:cNvSpPr/>
          <p:nvPr/>
        </p:nvSpPr>
        <p:spPr>
          <a:xfrm>
            <a:off x="3109118" y="3670210"/>
            <a:ext cx="2867819" cy="45252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 smtClean="0"/>
              <a:t>VJEŽBATI MAT</a:t>
            </a:r>
            <a:endParaRPr lang="hr-HR" sz="1000" dirty="0"/>
          </a:p>
        </p:txBody>
      </p:sp>
    </p:spTree>
    <p:extLst>
      <p:ext uri="{BB962C8B-B14F-4D97-AF65-F5344CB8AC3E}">
        <p14:creationId xmlns:p14="http://schemas.microsoft.com/office/powerpoint/2010/main" val="85801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3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 Isplaniraj svoje vrijeme</a:t>
            </a:r>
            <a:r>
              <a:rPr lang="hr-HR" dirty="0" smtClean="0">
                <a:sym typeface="Wingdings" panose="05000000000000000000" pitchFamily="2" charset="2"/>
              </a:rPr>
              <a:t> napravi tzv.</a:t>
            </a:r>
            <a:r>
              <a:rPr lang="hr-HR" dirty="0" smtClean="0"/>
              <a:t> Dnevni plan)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650182" y="1930400"/>
            <a:ext cx="4286365" cy="4248727"/>
          </a:xfrm>
        </p:spPr>
        <p:txBody>
          <a:bodyPr>
            <a:normAutofit/>
          </a:bodyPr>
          <a:lstStyle/>
          <a:p>
            <a:r>
              <a:rPr lang="hr-HR" dirty="0" smtClean="0"/>
              <a:t>Kako smo sada svi stalno u kući, neki dani nam prolaze prebrzo, drugi presporo.</a:t>
            </a:r>
          </a:p>
          <a:p>
            <a:r>
              <a:rPr lang="hr-HR" dirty="0" smtClean="0"/>
              <a:t>Svakako je važno isplanirati što ćemo raditi tijekom jednog dana kako nam se ne bi svaki dan ili pretvorio samo </a:t>
            </a:r>
            <a:r>
              <a:rPr lang="hr-HR" dirty="0"/>
              <a:t>u </a:t>
            </a:r>
            <a:r>
              <a:rPr lang="hr-HR" dirty="0" smtClean="0"/>
              <a:t>igru ili samo u učenje.</a:t>
            </a:r>
          </a:p>
          <a:p>
            <a:r>
              <a:rPr lang="hr-HR" dirty="0" smtClean="0"/>
              <a:t>U nastavku ću ti dati primjer kako možeš isplanirati svoje dane od ponedjeljka do petka.</a:t>
            </a:r>
            <a:endParaRPr lang="hr-HR" dirty="0"/>
          </a:p>
        </p:txBody>
      </p:sp>
      <p:pic>
        <p:nvPicPr>
          <p:cNvPr id="4098" name="Picture 2" descr="To Do List Cartoons and Comics - funny pictures from Cartoon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789" y="1800519"/>
            <a:ext cx="4819939" cy="372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69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785465"/>
              </p:ext>
            </p:extLst>
          </p:nvPr>
        </p:nvGraphicFramePr>
        <p:xfrm>
          <a:off x="547232" y="113211"/>
          <a:ext cx="9446512" cy="6378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3256">
                  <a:extLst>
                    <a:ext uri="{9D8B030D-6E8A-4147-A177-3AD203B41FA5}">
                      <a16:colId xmlns:a16="http://schemas.microsoft.com/office/drawing/2014/main" val="911304740"/>
                    </a:ext>
                  </a:extLst>
                </a:gridCol>
                <a:gridCol w="4723256">
                  <a:extLst>
                    <a:ext uri="{9D8B030D-6E8A-4147-A177-3AD203B41FA5}">
                      <a16:colId xmlns:a16="http://schemas.microsoft.com/office/drawing/2014/main" val="1252187730"/>
                    </a:ext>
                  </a:extLst>
                </a:gridCol>
              </a:tblGrid>
              <a:tr h="526656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Vrijeme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Aktivnosti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916498"/>
                  </a:ext>
                </a:extLst>
              </a:tr>
              <a:tr h="2373299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08:00 – 12:00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hr-HR" dirty="0" smtClean="0"/>
                        <a:t>Gledam nastavu na Sportskoj TV (za one predmete koje moram gledati ili me zanimaju).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hr-HR" dirty="0" smtClean="0"/>
                        <a:t>Uključim se u virtualnu učionicu da vidim što mi zadaju</a:t>
                      </a:r>
                      <a:r>
                        <a:rPr lang="hr-HR" baseline="0" dirty="0" smtClean="0"/>
                        <a:t> moji nastavnici.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hr-HR" baseline="0" dirty="0" smtClean="0"/>
                        <a:t>Poslušam predavanja, pogledam prezentacije, zabilježim u svoju tablicu obaveza što trebam za svaki predmet.</a:t>
                      </a:r>
                    </a:p>
                    <a:p>
                      <a:pPr algn="ctr"/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295877"/>
                  </a:ext>
                </a:extLst>
              </a:tr>
              <a:tr h="526656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12:00 – 14:00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Ručam.</a:t>
                      </a:r>
                    </a:p>
                    <a:p>
                      <a:pPr algn="ctr"/>
                      <a:r>
                        <a:rPr lang="hr-HR" dirty="0" smtClean="0"/>
                        <a:t>Odmorim se.</a:t>
                      </a:r>
                    </a:p>
                    <a:p>
                      <a:pPr algn="ctr"/>
                      <a:r>
                        <a:rPr lang="hr-HR" dirty="0" smtClean="0"/>
                        <a:t>Čujem se s prijateljima.</a:t>
                      </a:r>
                    </a:p>
                    <a:p>
                      <a:pPr algn="ctr"/>
                      <a:r>
                        <a:rPr lang="hr-HR" dirty="0" smtClean="0"/>
                        <a:t>Igram se.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723457"/>
                  </a:ext>
                </a:extLst>
              </a:tr>
              <a:tr h="526656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14:00 – 17:00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Riješim domaće zadaće.</a:t>
                      </a:r>
                    </a:p>
                    <a:p>
                      <a:pPr algn="ctr"/>
                      <a:r>
                        <a:rPr lang="hr-HR" dirty="0" smtClean="0"/>
                        <a:t>Popunjavam bilješke koje sam propustio.</a:t>
                      </a:r>
                    </a:p>
                    <a:p>
                      <a:pPr algn="ctr"/>
                      <a:r>
                        <a:rPr lang="hr-HR" dirty="0" smtClean="0"/>
                        <a:t>Naučim što treba.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084906"/>
                  </a:ext>
                </a:extLst>
              </a:tr>
              <a:tr h="526656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17:00 – do spavanja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Igram se.</a:t>
                      </a:r>
                    </a:p>
                    <a:p>
                      <a:pPr algn="ctr"/>
                      <a:r>
                        <a:rPr lang="hr-HR" dirty="0" smtClean="0"/>
                        <a:t>Odmaram.</a:t>
                      </a:r>
                    </a:p>
                    <a:p>
                      <a:pPr algn="ctr"/>
                      <a:r>
                        <a:rPr lang="hr-HR" dirty="0" smtClean="0"/>
                        <a:t>Čujem se s prijateljima.</a:t>
                      </a:r>
                    </a:p>
                    <a:p>
                      <a:pPr algn="ctr"/>
                      <a:r>
                        <a:rPr lang="hr-HR" dirty="0" smtClean="0"/>
                        <a:t>Spavanje!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990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90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 bwMode="auto">
          <a:xfrm>
            <a:off x="3837758" y="609600"/>
            <a:ext cx="5436244" cy="13208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sr-Latn-CS" dirty="0" smtClean="0"/>
              <a:t>3. Drži se plana!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3859213" y="2891246"/>
            <a:ext cx="3823064" cy="3553097"/>
          </a:xfrm>
        </p:spPr>
        <p:txBody>
          <a:bodyPr>
            <a:normAutofit lnSpcReduction="10000"/>
          </a:bodyPr>
          <a:lstStyle/>
          <a:p>
            <a:r>
              <a:rPr lang="sr-Latn-CS" dirty="0" smtClean="0"/>
              <a:t>Držite se plana. Ako neki događaj dovede do </a:t>
            </a:r>
            <a:r>
              <a:rPr lang="sr-Latn-CS" dirty="0" err="1" smtClean="0"/>
              <a:t>promjene</a:t>
            </a:r>
            <a:r>
              <a:rPr lang="sr-Latn-CS" dirty="0" smtClean="0"/>
              <a:t> plana, napravi odmah plan B i kreni dalje.</a:t>
            </a:r>
          </a:p>
          <a:p>
            <a:r>
              <a:rPr lang="sr-Latn-CS" dirty="0" smtClean="0"/>
              <a:t>Označite kvačicom sve što se odradili</a:t>
            </a:r>
          </a:p>
          <a:p>
            <a:r>
              <a:rPr lang="sr-Latn-CS" dirty="0" smtClean="0"/>
              <a:t>…možete papir zgužvati i baciti, možete ga precrtati – bilo što, ali označite da ste nešto imali u planu i da ste taj plan odradili – jako dobro ćete se </a:t>
            </a:r>
            <a:r>
              <a:rPr lang="sr-Latn-CS" dirty="0" err="1" smtClean="0"/>
              <a:t>osjećati</a:t>
            </a:r>
            <a:r>
              <a:rPr lang="sr-Latn-CS" dirty="0" smtClean="0"/>
              <a:t> zbog toga.</a:t>
            </a:r>
          </a:p>
        </p:txBody>
      </p:sp>
      <p:pic>
        <p:nvPicPr>
          <p:cNvPr id="31749" name="Picture 5" descr="ANd9GcRLGNZOQzzW1Jk5gK3wIVLHh0QfP_nUYMM9TS6_VhdvjnPZt2seb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1" y="212725"/>
            <a:ext cx="3359150" cy="6432550"/>
          </a:xfrm>
          <a:prstGeom prst="rect">
            <a:avLst/>
          </a:prstGeom>
          <a:noFill/>
        </p:spPr>
      </p:pic>
      <p:pic>
        <p:nvPicPr>
          <p:cNvPr id="31751" name="Picture 7" descr="pl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365" y="1270000"/>
            <a:ext cx="3871912" cy="1353594"/>
          </a:xfrm>
          <a:prstGeom prst="rect">
            <a:avLst/>
          </a:prstGeom>
          <a:noFill/>
        </p:spPr>
      </p:pic>
      <p:pic>
        <p:nvPicPr>
          <p:cNvPr id="31755" name="Picture 11" descr="plan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3234" y="212725"/>
            <a:ext cx="3946525" cy="3824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913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 bwMode="auto">
          <a:xfrm>
            <a:off x="287383" y="259688"/>
            <a:ext cx="10754768" cy="1449387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hr-HR" sz="66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4.Nagradite se na kraju dobro obavljenog dana!</a:t>
            </a:r>
            <a:endParaRPr lang="en-US" sz="6600" b="1" dirty="0" smtClean="0">
              <a:solidFill>
                <a:srgbClr val="FF0000"/>
              </a:solidFill>
              <a:latin typeface="Chiller" panose="04020404031007020602" pitchFamily="82" charset="0"/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 dirty="0" smtClean="0"/>
          </a:p>
        </p:txBody>
      </p:sp>
      <p:pic>
        <p:nvPicPr>
          <p:cNvPr id="32773" name="Picture 5" descr="success-bab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410" y="2007426"/>
            <a:ext cx="6511925" cy="43322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624" y="1449386"/>
            <a:ext cx="4913376" cy="4610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bični oblačić 2"/>
          <p:cNvSpPr/>
          <p:nvPr/>
        </p:nvSpPr>
        <p:spPr>
          <a:xfrm>
            <a:off x="4545875" y="1647940"/>
            <a:ext cx="4223657" cy="206393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To može biti:</a:t>
            </a:r>
          </a:p>
          <a:p>
            <a:pPr marL="285750" indent="-285750" algn="ctr">
              <a:buFontTx/>
              <a:buChar char="-"/>
            </a:pPr>
            <a:r>
              <a:rPr lang="hr-HR" dirty="0" smtClean="0"/>
              <a:t>Slušanje muzike</a:t>
            </a:r>
          </a:p>
          <a:p>
            <a:pPr marL="285750" indent="-285750" algn="ctr">
              <a:buFontTx/>
              <a:buChar char="-"/>
            </a:pPr>
            <a:r>
              <a:rPr lang="hr-HR" dirty="0" smtClean="0"/>
              <a:t>Tv serija /film</a:t>
            </a:r>
          </a:p>
          <a:p>
            <a:pPr marL="285750" indent="-285750" algn="ctr">
              <a:buFontTx/>
              <a:buChar char="-"/>
            </a:pPr>
            <a:r>
              <a:rPr lang="hr-HR" dirty="0" smtClean="0"/>
              <a:t>Poziv prijatelju</a:t>
            </a:r>
          </a:p>
          <a:p>
            <a:pPr marL="285750" indent="-285750" algn="ctr">
              <a:buFontTx/>
              <a:buChar char="-"/>
            </a:pPr>
            <a:r>
              <a:rPr lang="hr-HR" dirty="0" smtClean="0"/>
              <a:t>Neko super jelo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6649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4716" y="1637212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Sad kad si došao/došla do kraja, umjesto </a:t>
            </a:r>
            <a:r>
              <a:rPr lang="hr-HR" dirty="0" err="1" smtClean="0"/>
              <a:t>lajka</a:t>
            </a:r>
            <a:r>
              <a:rPr lang="hr-HR" dirty="0" smtClean="0"/>
              <a:t> na moju objavu zadatka stavi oznaku </a:t>
            </a:r>
            <a:r>
              <a:rPr lang="hr-HR" smtClean="0"/>
              <a:t>srce jer </a:t>
            </a:r>
            <a:r>
              <a:rPr lang="hr-HR" dirty="0" smtClean="0"/>
              <a:t>će mi to biti znak da si pročitao/pročitala prezentaciju do kraja! </a:t>
            </a:r>
            <a:r>
              <a:rPr lang="hr-HR" dirty="0" smtClean="0">
                <a:sym typeface="Wingdings" panose="05000000000000000000" pitchFamily="2" charset="2"/>
              </a:rPr>
              <a:t></a:t>
            </a:r>
            <a:br>
              <a:rPr lang="hr-HR" dirty="0" smtClean="0">
                <a:sym typeface="Wingdings" panose="05000000000000000000" pitchFamily="2" charset="2"/>
              </a:rPr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421208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77334" y="609600"/>
            <a:ext cx="37483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atin typeface="Tempus Sans ITC" panose="04020404030D07020202" pitchFamily="82" charset="0"/>
              </a:rPr>
              <a:t>Sljedeći tjedan na programu sata razrednika vas čekaju savjeti… </a:t>
            </a:r>
            <a:endParaRPr lang="hr-HR" sz="2800" dirty="0">
              <a:latin typeface="Tempus Sans ITC" panose="04020404030D070202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7193" y="3318301"/>
            <a:ext cx="4535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2000" dirty="0" smtClean="0">
                <a:latin typeface="Tempus Sans ITC" panose="04020404030D07020202" pitchFamily="82" charset="0"/>
              </a:rPr>
              <a:t>Što kad jednostavno </a:t>
            </a:r>
            <a:r>
              <a:rPr lang="hr-HR" sz="2000" b="1" dirty="0" smtClean="0">
                <a:latin typeface="Tempus Sans ITC" panose="04020404030D07020202" pitchFamily="82" charset="0"/>
              </a:rPr>
              <a:t>nemaš volje </a:t>
            </a:r>
            <a:r>
              <a:rPr lang="hr-HR" sz="2000" dirty="0" smtClean="0">
                <a:latin typeface="Tempus Sans ITC" panose="04020404030D07020202" pitchFamily="82" charset="0"/>
              </a:rPr>
              <a:t>za</a:t>
            </a:r>
            <a:r>
              <a:rPr lang="hr-HR" sz="2000" b="1" dirty="0" smtClean="0">
                <a:latin typeface="Tempus Sans ITC" panose="04020404030D07020202" pitchFamily="82" charset="0"/>
              </a:rPr>
              <a:t> </a:t>
            </a:r>
            <a:r>
              <a:rPr lang="hr-HR" sz="2000" dirty="0" smtClean="0">
                <a:latin typeface="Tempus Sans ITC" panose="04020404030D07020202" pitchFamily="82" charset="0"/>
              </a:rPr>
              <a:t>učenje?</a:t>
            </a:r>
          </a:p>
          <a:p>
            <a:pPr marL="285750" indent="-285750">
              <a:buFontTx/>
              <a:buChar char="-"/>
            </a:pPr>
            <a:r>
              <a:rPr lang="hr-HR" sz="2000" dirty="0" smtClean="0">
                <a:latin typeface="Tempus Sans ITC" panose="04020404030D07020202" pitchFamily="82" charset="0"/>
              </a:rPr>
              <a:t>Kako se </a:t>
            </a:r>
            <a:r>
              <a:rPr lang="hr-HR" sz="2000" b="1" dirty="0" smtClean="0">
                <a:latin typeface="Tempus Sans ITC" panose="04020404030D07020202" pitchFamily="82" charset="0"/>
              </a:rPr>
              <a:t>koncentrirati</a:t>
            </a:r>
            <a:r>
              <a:rPr lang="hr-HR" sz="2000" dirty="0" smtClean="0">
                <a:latin typeface="Tempus Sans ITC" panose="04020404030D07020202" pitchFamily="82" charset="0"/>
              </a:rPr>
              <a:t> na učenje?</a:t>
            </a:r>
            <a:endParaRPr lang="hr-HR" dirty="0"/>
          </a:p>
          <a:p>
            <a:pPr marL="285750" indent="-285750">
              <a:buFontTx/>
              <a:buChar char="-"/>
            </a:pPr>
            <a:r>
              <a:rPr lang="hr-HR" sz="2000" dirty="0" smtClean="0">
                <a:latin typeface="Tempus Sans ITC" panose="04020404030D07020202" pitchFamily="82" charset="0"/>
              </a:rPr>
              <a:t>Što napraviti kad se bojiš ispitivanja?</a:t>
            </a:r>
          </a:p>
        </p:txBody>
      </p:sp>
    </p:spTree>
    <p:extLst>
      <p:ext uri="{BB962C8B-B14F-4D97-AF65-F5344CB8AC3E}">
        <p14:creationId xmlns:p14="http://schemas.microsoft.com/office/powerpoint/2010/main" val="421495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778884" cy="1320800"/>
          </a:xfrm>
        </p:spPr>
        <p:txBody>
          <a:bodyPr>
            <a:noAutofit/>
          </a:bodyPr>
          <a:lstStyle/>
          <a:p>
            <a:r>
              <a:rPr lang="hr-HR" sz="8800" dirty="0" smtClean="0"/>
              <a:t>Čuvajte se i ostanite zdravi! </a:t>
            </a:r>
            <a:endParaRPr lang="hr-HR" sz="8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-1696411" y="4848371"/>
            <a:ext cx="8596668" cy="3880773"/>
          </a:xfrm>
        </p:spPr>
        <p:txBody>
          <a:bodyPr/>
          <a:lstStyle/>
          <a:p>
            <a:pPr marL="0" indent="0" algn="r">
              <a:buNone/>
            </a:pPr>
            <a:r>
              <a:rPr lang="hr-HR" dirty="0" smtClean="0"/>
              <a:t>Vaša psihologica </a:t>
            </a:r>
            <a:r>
              <a:rPr lang="hr-HR" dirty="0" err="1" smtClean="0"/>
              <a:t>Mia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781" y="338226"/>
            <a:ext cx="4553527" cy="4510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7852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trebaš pripremiti?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Jedan mali komadić papira i olovku.</a:t>
            </a:r>
          </a:p>
          <a:p>
            <a:r>
              <a:rPr lang="hr-HR" dirty="0" smtClean="0"/>
              <a:t>Ispred tebe će biti prikazana 24 slova. Pokušaj ih zapamtiti po redu. Kada nestanu, na papir zapiši sve čega se sjećaš!</a:t>
            </a:r>
          </a:p>
          <a:p>
            <a:r>
              <a:rPr lang="hr-HR" dirty="0" smtClean="0"/>
              <a:t>Oni koji su već vidjeli ovu vježbu, neka pokušaju ponovno testirati svoj mozak </a:t>
            </a:r>
            <a:r>
              <a:rPr lang="hr-HR" dirty="0" smtClean="0">
                <a:sym typeface="Wingdings" panose="05000000000000000000" pitchFamily="2" charset="2"/>
              </a:rPr>
              <a:t> </a:t>
            </a:r>
            <a:endParaRPr lang="hr-HR" dirty="0" smtClean="0"/>
          </a:p>
          <a:p>
            <a:r>
              <a:rPr lang="hr-HR" dirty="0" smtClean="0"/>
              <a:t>Spreman/ spremna???</a:t>
            </a:r>
          </a:p>
          <a:p>
            <a:r>
              <a:rPr lang="hr-HR" dirty="0" smtClean="0"/>
              <a:t>Idemo…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984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686" y="768096"/>
            <a:ext cx="8596668" cy="1320800"/>
          </a:xfrm>
        </p:spPr>
        <p:txBody>
          <a:bodyPr>
            <a:normAutofit/>
          </a:bodyPr>
          <a:lstStyle/>
          <a:p>
            <a:r>
              <a:rPr lang="hr-HR" sz="8000" dirty="0" smtClean="0"/>
              <a:t>Zadatak br. 1</a:t>
            </a:r>
            <a:endParaRPr lang="hr-HR"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088896"/>
            <a:ext cx="10058400" cy="461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9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24" y="2731008"/>
            <a:ext cx="9334962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hr-HR" sz="6600" dirty="0" err="1" smtClean="0">
                <a:solidFill>
                  <a:schemeClr val="tx1"/>
                </a:solidFill>
              </a:rPr>
              <a:t>vbnrkknmiodsabddeurjskov</a:t>
            </a:r>
            <a:endParaRPr lang="hr-HR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12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hr-HR" dirty="0" smtClean="0"/>
              <a:t>Sad napiši što si zapamtio…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0614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174" y="2328672"/>
            <a:ext cx="9173802" cy="1320800"/>
          </a:xfrm>
        </p:spPr>
        <p:txBody>
          <a:bodyPr>
            <a:normAutofit fontScale="90000"/>
          </a:bodyPr>
          <a:lstStyle/>
          <a:p>
            <a:r>
              <a:rPr lang="hr-HR" sz="6000" dirty="0" smtClean="0">
                <a:solidFill>
                  <a:schemeClr val="tx1"/>
                </a:solidFill>
              </a:rPr>
              <a:t>Kruška zove put oko sat traži</a:t>
            </a:r>
            <a:endParaRPr lang="hr-HR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10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hr-HR" dirty="0"/>
              <a:t>Sad napiši što si zapamtio…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992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715</TotalTime>
  <Words>1544</Words>
  <Application>Microsoft Office PowerPoint</Application>
  <PresentationFormat>Široki zaslon</PresentationFormat>
  <Paragraphs>213</Paragraphs>
  <Slides>37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37</vt:i4>
      </vt:variant>
    </vt:vector>
  </HeadingPairs>
  <TitlesOfParts>
    <vt:vector size="47" baseType="lpstr">
      <vt:lpstr>Arial</vt:lpstr>
      <vt:lpstr>Calibri</vt:lpstr>
      <vt:lpstr>Chiller</vt:lpstr>
      <vt:lpstr>Curlz MT</vt:lpstr>
      <vt:lpstr>Jokerman</vt:lpstr>
      <vt:lpstr>Tempus Sans ITC</vt:lpstr>
      <vt:lpstr>Trebuchet MS</vt:lpstr>
      <vt:lpstr>Wingdings</vt:lpstr>
      <vt:lpstr>Wingdings 3</vt:lpstr>
      <vt:lpstr>Facet</vt:lpstr>
      <vt:lpstr>Naučimo kako učiti (…i u vrijeme virtualne nastave)</vt:lpstr>
      <vt:lpstr>Učenje</vt:lpstr>
      <vt:lpstr>Nemaju oni drugi nikakvu super moć, samo su naučili kako treba učiti…</vt:lpstr>
      <vt:lpstr>Što trebaš pripremiti?</vt:lpstr>
      <vt:lpstr>Zadatak br. 1</vt:lpstr>
      <vt:lpstr>vbnrkknmiodsabddeurjskov</vt:lpstr>
      <vt:lpstr>PowerPoint prezentacija</vt:lpstr>
      <vt:lpstr>Kruška zove put oko sat traži</vt:lpstr>
      <vt:lpstr>PowerPoint prezentacija</vt:lpstr>
      <vt:lpstr>Ivano je donio poklon za mene.</vt:lpstr>
      <vt:lpstr>PowerPoint prezentacija</vt:lpstr>
      <vt:lpstr>vbnrkknmiodsabddeurjskov kruška zove put oko sat traži Ivano je donio poklon za mene.    Usporedite redove koje ste zapisali.  Koja je razlika među njima? Koji ste red najbolje zapamtili?</vt:lpstr>
      <vt:lpstr>Većina vas je zasigurno najbolje zapamtila zadnji red – zato što on ima smisla i pamtimo ga kao jednu cjelinu, a ne 24 odvojene informacije.</vt:lpstr>
      <vt:lpstr>JAKO JE VAŽNO  UČITI S RAZUMIJEVANJEM!!!</vt:lpstr>
      <vt:lpstr>Kako se postiže razumijevanje onoga što učimo?</vt:lpstr>
      <vt:lpstr>Kako znamo što je u tekstu bitno?</vt:lpstr>
      <vt:lpstr>Zadatak br. 2  ponovno uzmi novi mali papir i olovku…  </vt:lpstr>
      <vt:lpstr>…i napiši ona 3 reda od 24 slova s početka prezentacije… Nemoj varati! Daj sve od sebe…</vt:lpstr>
      <vt:lpstr>Evo, da možeš provjeriti točnost…</vt:lpstr>
      <vt:lpstr>Došlo je do zaboravljanja!</vt:lpstr>
      <vt:lpstr>Što napraviti da zaustavim zaboravljanje? Redovito ponavljaj…</vt:lpstr>
      <vt:lpstr>PowerPoint prezentacija</vt:lpstr>
      <vt:lpstr>PowerPoint prezentacija</vt:lpstr>
      <vt:lpstr>Kako se dobro isplanirati?</vt:lpstr>
      <vt:lpstr>Plan vam je pogotovo bitan sada kada nemate organiziranu nastavu u školi i prepušteni ste sami sebi i svojim roditeljima kod praćenja nastave, učenja i pisanja domaćih zadaća. Kako se dobro isplanirati? </vt:lpstr>
      <vt:lpstr>1. Prikupi sve informacije</vt:lpstr>
      <vt:lpstr>Primjer planiranja obaveza Ponedjeljak, 30.03.2020.</vt:lpstr>
      <vt:lpstr>Ovako sve obaveze imaš na jednom mjestu i ne može ti ništa promaknuti.</vt:lpstr>
      <vt:lpstr>2. Isplaniraj svoje vrijeme  napravi tjedni plan</vt:lpstr>
      <vt:lpstr>Tjedni plan</vt:lpstr>
      <vt:lpstr>2. Isplaniraj svoje vrijeme napravi tzv. Dnevni plan)</vt:lpstr>
      <vt:lpstr>PowerPoint prezentacija</vt:lpstr>
      <vt:lpstr>3. Drži se plana!</vt:lpstr>
      <vt:lpstr>4.Nagradite se na kraju dobro obavljenog dana!</vt:lpstr>
      <vt:lpstr>Sad kad si došao/došla do kraja, umjesto lajka na moju objavu zadatka stavi oznaku srce jer će mi to biti znak da si pročitao/pročitala prezentaciju do kraja!  </vt:lpstr>
      <vt:lpstr>PowerPoint prezentacija</vt:lpstr>
      <vt:lpstr>Čuvajte se i ostanite zdravi!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DA UČENJE NE BUDE MUČENJE???</dc:title>
  <dc:creator>Mia Erceg</dc:creator>
  <cp:lastModifiedBy>Korisnik</cp:lastModifiedBy>
  <cp:revision>47</cp:revision>
  <dcterms:created xsi:type="dcterms:W3CDTF">2015-01-14T15:57:19Z</dcterms:created>
  <dcterms:modified xsi:type="dcterms:W3CDTF">2020-03-30T09:38:47Z</dcterms:modified>
</cp:coreProperties>
</file>