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7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9" r:id="rId2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00080"/>
    <a:srgbClr val="000000"/>
    <a:srgbClr val="00009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48" autoAdjust="0"/>
  </p:normalViewPr>
  <p:slideViewPr>
    <p:cSldViewPr>
      <p:cViewPr>
        <p:scale>
          <a:sx n="66" d="100"/>
          <a:sy n="66" d="100"/>
        </p:scale>
        <p:origin x="-34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4FB1C-F19D-44C7-A8F7-7CD2B7B78AB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145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82FD63-6B0A-48BE-8928-565D57237AB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F1DD9-3897-4CEE-9FFB-4DC5DAE53BC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B3019-A4A6-487C-B959-847C651D1CA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D2831-9284-45BE-8C17-22338193274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C806A2-87AD-4D2E-8EA7-1B716976436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DE61D-F526-40CA-B465-CD6DF51441A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63314-8CD6-46B3-8677-DA404289ACA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1454-54B0-44C3-9743-92FF3E9795E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32CDB-288C-4B27-94DE-68DE3EFCF29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027E0-20B7-4262-A00F-6E9A04A61553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19956-4013-4CBF-901C-E3827E8BEB9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 altLang="sr-Latn-R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45DB0A-6158-4245-97D8-496E8790557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/>
              <a:t>JEZIK RAČUNALA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205038"/>
            <a:ext cx="6400800" cy="1268412"/>
          </a:xfrm>
        </p:spPr>
        <p:txBody>
          <a:bodyPr/>
          <a:lstStyle/>
          <a:p>
            <a:r>
              <a:rPr lang="hr-HR" altLang="sr-Latn-RS"/>
              <a:t>Prikazivanje i pohranjivanje znakova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27475" y="6302375"/>
            <a:ext cx="1208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sr-Latn-RS" sz="1400" dirty="0">
                <a:latin typeface="Comic Sans MS" pitchFamily="66" charset="0"/>
              </a:rPr>
              <a:t>5. razred</a:t>
            </a:r>
          </a:p>
          <a:p>
            <a:pPr algn="ctr"/>
            <a:r>
              <a:rPr lang="hr-HR" altLang="sr-Latn-RS" sz="1400" dirty="0">
                <a:latin typeface="Comic Sans MS" pitchFamily="66" charset="0"/>
              </a:rPr>
              <a:t>Iva </a:t>
            </a:r>
            <a:r>
              <a:rPr lang="hr-HR" altLang="sr-Latn-RS" sz="1400" dirty="0" err="1">
                <a:latin typeface="Comic Sans MS" pitchFamily="66" charset="0"/>
              </a:rPr>
              <a:t>Naranđa</a:t>
            </a:r>
            <a:endParaRPr lang="hr-HR" altLang="sr-Latn-RS" sz="1400" dirty="0">
              <a:latin typeface="Comic Sans MS" pitchFamily="66" charset="0"/>
            </a:endParaRPr>
          </a:p>
        </p:txBody>
      </p:sp>
      <p:pic>
        <p:nvPicPr>
          <p:cNvPr id="2054" name="Picture 6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3743325"/>
            <a:ext cx="5732462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Još o ASCII k</a:t>
            </a:r>
            <a:r>
              <a:rPr lang="en-US" altLang="sr-Latn-RS"/>
              <a:t>ô</a:t>
            </a:r>
            <a:r>
              <a:rPr lang="hr-HR" altLang="sr-Latn-RS"/>
              <a:t>du …</a:t>
            </a:r>
            <a:endParaRPr lang="en-US" altLang="sr-Latn-R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 altLang="sr-Latn-RS"/>
              <a:t>	Kodira slova engleske abecede (bez naših slova s dijakritičkim znakovima č, ć, š, đ, ž i bez dž, lj, nj), jedan manji skup slova koja su zajednička velikom broju abeceda poput švedske i finske (npr. </a:t>
            </a:r>
            <a:r>
              <a:rPr lang="en-US" altLang="sr-Latn-RS"/>
              <a:t>å</a:t>
            </a:r>
            <a:r>
              <a:rPr lang="hr-HR" altLang="sr-Latn-RS"/>
              <a:t>), sve standardne interpunkcijske znakove, slagarske znakove (npr. @, </a:t>
            </a:r>
            <a:r>
              <a:rPr lang="en-US" altLang="sr-Latn-RS"/>
              <a:t>§</a:t>
            </a:r>
            <a:r>
              <a:rPr lang="hr-HR" altLang="sr-Latn-RS"/>
              <a:t>) i znamenke brojeva.</a:t>
            </a:r>
            <a:endParaRPr lang="en-US" altLang="sr-Latn-R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703A-6DF3-4279-A323-F45BDD9CF698}" type="slidenum">
              <a:rPr lang="hr-HR" altLang="sr-Latn-RS"/>
              <a:pPr/>
              <a:t>10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UNICODE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800"/>
              <a:t>postoje i novije norme nastale od ASCII-ja a napravljene su kada se javila potreba za kodiranjem više od 256 simbola i znakova.</a:t>
            </a:r>
          </a:p>
          <a:p>
            <a:pPr>
              <a:lnSpc>
                <a:spcPct val="90000"/>
              </a:lnSpc>
            </a:pPr>
            <a:r>
              <a:rPr lang="hr-HR" altLang="sr-Latn-RS" sz="2800"/>
              <a:t>Unicode je danas najviše upotrebljavana moderna norma koja je nastala kao proširenje ASCII-ja na još jedan bajt, čime se dobila mogućnost kodiranja 65536 znakova (256 </a:t>
            </a:r>
            <a:r>
              <a:rPr lang="en-US" altLang="sr-Latn-RS" sz="2800"/>
              <a:t>·</a:t>
            </a:r>
            <a:r>
              <a:rPr lang="hr-HR" altLang="sr-Latn-RS" sz="2800"/>
              <a:t> 256).</a:t>
            </a:r>
          </a:p>
          <a:p>
            <a:pPr>
              <a:lnSpc>
                <a:spcPct val="90000"/>
              </a:lnSpc>
            </a:pPr>
            <a:r>
              <a:rPr lang="hr-HR" altLang="sr-Latn-RS" sz="2800"/>
              <a:t>Sadrži tablice za sva slova (s raznim kvačicama i crticama) za sve jezike svijeta osim za posebne abecede (npr. kineske).</a:t>
            </a:r>
            <a:endParaRPr lang="en-US" altLang="sr-Latn-RS" sz="2800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C064-4A6C-4DEA-8F19-9ACD3D14508E}" type="slidenum">
              <a:rPr lang="hr-HR" altLang="sr-Latn-RS"/>
              <a:pPr/>
              <a:t>11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hr-HR" altLang="sr-Latn-RS" sz="3200"/>
              <a:t>Primjer 1: Bajt kao dvije četvorke bitova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642350" cy="2062162"/>
          </a:xfrm>
        </p:spPr>
        <p:txBody>
          <a:bodyPr/>
          <a:lstStyle/>
          <a:p>
            <a:r>
              <a:rPr lang="hr-HR" altLang="sr-Latn-RS" sz="3000"/>
              <a:t>Bajt 01001001 zapisan kao dvije četvorke bitova: 0100  1001</a:t>
            </a:r>
          </a:p>
          <a:p>
            <a:r>
              <a:rPr lang="hr-HR" altLang="sr-Latn-RS" sz="3000"/>
              <a:t>Te dvije četvorke bitova možemo, koristeći kraći zapis vrijednosti, zapisati kao 49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3966-E9DF-4929-AA47-B351B3E6CD84}" type="slidenum">
              <a:rPr lang="hr-HR" altLang="sr-Latn-RS"/>
              <a:pPr/>
              <a:t>12</a:t>
            </a:fld>
            <a:endParaRPr lang="hr-HR" altLang="sr-Latn-RS"/>
          </a:p>
        </p:txBody>
      </p:sp>
      <p:pic>
        <p:nvPicPr>
          <p:cNvPr id="14340" name="Picture 4" descr="cetvorka bitov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76" y="3259138"/>
            <a:ext cx="3534099" cy="300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cetvorka bitova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91" y="3259138"/>
            <a:ext cx="3510390" cy="303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723900"/>
          </a:xfrm>
        </p:spPr>
        <p:txBody>
          <a:bodyPr/>
          <a:lstStyle/>
          <a:p>
            <a:r>
              <a:rPr lang="hr-HR" altLang="sr-Latn-RS" sz="3600"/>
              <a:t>Zadatak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	Zapiši na isti način kao u prethodnom primjeru bajt 01101111.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6215-C7BB-48A7-940F-4ED50BC127DD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47813" y="3141663"/>
            <a:ext cx="1470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RJEŠENJE: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759200" y="3165475"/>
            <a:ext cx="3971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2400">
                <a:solidFill>
                  <a:srgbClr val="990099"/>
                </a:solidFill>
                <a:latin typeface="Comic Sans MS" pitchFamily="66" charset="0"/>
              </a:rPr>
              <a:t>01101111  = 0110   1111 = 6F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/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88913"/>
            <a:ext cx="3394075" cy="954087"/>
          </a:xfrm>
        </p:spPr>
        <p:txBody>
          <a:bodyPr/>
          <a:lstStyle/>
          <a:p>
            <a:r>
              <a:rPr lang="hr-HR" altLang="sr-Latn-RS" sz="3600"/>
              <a:t>Zadatak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 altLang="sr-Latn-RS"/>
              <a:t>	Zadane bajtove zapiši u obliku dviju četvorki bitova, a zatim i kraćim zapisom vrijednosti:</a:t>
            </a:r>
          </a:p>
          <a:p>
            <a:pPr>
              <a:buFontTx/>
              <a:buNone/>
            </a:pPr>
            <a:r>
              <a:rPr lang="hr-HR" altLang="sr-Latn-RS"/>
              <a:t>				a) 10010001</a:t>
            </a:r>
          </a:p>
          <a:p>
            <a:pPr>
              <a:buFontTx/>
              <a:buNone/>
            </a:pPr>
            <a:r>
              <a:rPr lang="hr-HR" altLang="sr-Latn-RS"/>
              <a:t>				b) 01010101</a:t>
            </a:r>
          </a:p>
          <a:p>
            <a:pPr>
              <a:buFontTx/>
              <a:buNone/>
            </a:pPr>
            <a:r>
              <a:rPr lang="hr-HR" altLang="sr-Latn-RS"/>
              <a:t>				c) 11110000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855-3D4A-46F9-87F8-766FD5B6C2A7}" type="slidenum">
              <a:rPr lang="hr-HR" altLang="sr-Latn-RS"/>
              <a:pPr/>
              <a:t>14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628775"/>
            <a:ext cx="1243012" cy="1574800"/>
          </a:xfrm>
        </p:spPr>
        <p:txBody>
          <a:bodyPr/>
          <a:lstStyle/>
          <a:p>
            <a:r>
              <a:rPr lang="hr-HR" altLang="sr-Latn-RS" sz="2400" b="1"/>
              <a:t>Dio</a:t>
            </a:r>
            <a:br>
              <a:rPr lang="hr-HR" altLang="sr-Latn-RS" sz="2400" b="1"/>
            </a:br>
            <a:r>
              <a:rPr lang="hr-HR" altLang="sr-Latn-RS" sz="2400" b="1"/>
              <a:t>kodne</a:t>
            </a:r>
            <a:br>
              <a:rPr lang="hr-HR" altLang="sr-Latn-RS" sz="2400" b="1"/>
            </a:br>
            <a:r>
              <a:rPr lang="hr-HR" altLang="sr-Latn-RS" sz="2400" b="1"/>
              <a:t>tablice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251-345A-4C7F-A683-B3E1D5BAF54E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547813" y="0"/>
          <a:ext cx="64516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3" imgW="5144218" imgH="5466667" progId="MSPhotoEd.3">
                  <p:embed/>
                </p:oleObj>
              </mc:Choice>
              <mc:Fallback>
                <p:oleObj r:id="rId3" imgW="5144218" imgH="5466667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EED8"/>
                          </a:clrFrom>
                          <a:clrTo>
                            <a:srgbClr val="FFEED8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0"/>
                        <a:ext cx="64516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hr-HR" altLang="sr-Latn-RS" sz="3600"/>
              <a:t>Primjer 2</a:t>
            </a:r>
            <a:br>
              <a:rPr lang="hr-HR" altLang="sr-Latn-RS" sz="3600"/>
            </a:br>
            <a:r>
              <a:rPr lang="hr-HR" altLang="sr-Latn-RS" sz="2800" i="1"/>
              <a:t>(tablica 1.3 nalazi se u udžbeniku na 36. str.)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763713"/>
            <a:ext cx="8229600" cy="1252537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	Pronađi u tablici 1.3 binarni zapis i kraći zapis koji odgovara slovu A.</a:t>
            </a:r>
          </a:p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E85-34A8-4316-BA3D-2B2890E1797C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00200" y="3452813"/>
            <a:ext cx="2509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UPUTA I RJEŠENJE: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4771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2600">
                <a:solidFill>
                  <a:srgbClr val="990099"/>
                </a:solidFill>
                <a:latin typeface="Comic Sans MS" pitchFamily="66" charset="0"/>
              </a:rPr>
              <a:t>U tablici nađemo slovo A.</a:t>
            </a:r>
          </a:p>
          <a:p>
            <a:r>
              <a:rPr lang="hr-HR" altLang="sr-Latn-RS" sz="2600">
                <a:solidFill>
                  <a:srgbClr val="990099"/>
                </a:solidFill>
                <a:latin typeface="Comic Sans MS" pitchFamily="66" charset="0"/>
              </a:rPr>
              <a:t>Binarni zapis pronaći ćemo u stupcu binarni kod:</a:t>
            </a:r>
          </a:p>
          <a:p>
            <a:r>
              <a:rPr lang="hr-HR" altLang="sr-Latn-RS" sz="2600">
                <a:solidFill>
                  <a:srgbClr val="990099"/>
                </a:solidFill>
                <a:latin typeface="Comic Sans MS" pitchFamily="66" charset="0"/>
              </a:rPr>
              <a:t>				01000001.</a:t>
            </a:r>
          </a:p>
          <a:p>
            <a:r>
              <a:rPr lang="hr-HR" altLang="sr-Latn-RS" sz="2600">
                <a:solidFill>
                  <a:srgbClr val="990099"/>
                </a:solidFill>
                <a:latin typeface="Comic Sans MS" pitchFamily="66" charset="0"/>
              </a:rPr>
              <a:t>Pročitamo kraći zapis u odgovarajućem stupcu:</a:t>
            </a:r>
          </a:p>
          <a:p>
            <a:r>
              <a:rPr lang="hr-HR" altLang="sr-Latn-RS" sz="2600">
                <a:solidFill>
                  <a:srgbClr val="990099"/>
                </a:solidFill>
                <a:latin typeface="Comic Sans MS" pitchFamily="66" charset="0"/>
              </a:rPr>
              <a:t>				41.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23850"/>
            <a:ext cx="77406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altLang="sr-Latn-RS" sz="3600"/>
              <a:t>Primjer 3</a:t>
            </a:r>
            <a:br>
              <a:rPr lang="hr-HR" altLang="sr-Latn-RS" sz="3600"/>
            </a:br>
            <a:r>
              <a:rPr lang="hr-HR" altLang="sr-Latn-RS" sz="2800" i="1"/>
              <a:t>(tablica 1.3 nalazi se u udžbeniku na 36. str.)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854200"/>
            <a:ext cx="8229600" cy="1252538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	Pomoću tablice 1.3 napiši ime Iva kraćim zapisom i punim binarnim zapisom.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74F-A6D8-44C2-8CDC-4FB2E74E5B86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3452813"/>
            <a:ext cx="1470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RJEŠENJE: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55650" y="4149725"/>
            <a:ext cx="75072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r-HR" altLang="sr-Latn-RS" sz="2800">
                <a:solidFill>
                  <a:srgbClr val="990099"/>
                </a:solidFill>
                <a:latin typeface="Comic Sans MS" pitchFamily="66" charset="0"/>
              </a:rPr>
              <a:t>Kraći zapis: 49  76  61</a:t>
            </a:r>
          </a:p>
          <a:p>
            <a:r>
              <a:rPr lang="hr-HR" altLang="sr-Latn-RS" sz="2800">
                <a:solidFill>
                  <a:srgbClr val="990099"/>
                </a:solidFill>
                <a:latin typeface="Comic Sans MS" pitchFamily="66" charset="0"/>
              </a:rPr>
              <a:t>Binarni zapis: 01001001  01110110  01100001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11141" y="233645"/>
            <a:ext cx="4500563" cy="2840037"/>
          </a:xfrm>
        </p:spPr>
        <p:txBody>
          <a:bodyPr>
            <a:noAutofit/>
          </a:bodyPr>
          <a:lstStyle/>
          <a:p>
            <a:pPr algn="l"/>
            <a: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  <a:t>Tablicu nije potrebno pamtiti.</a:t>
            </a:r>
            <a:b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  <a:t>Kada želimo, uvijek možemo pogledati u tablicu kodova ili upotrijebiti program </a:t>
            </a:r>
            <a:r>
              <a:rPr lang="hr-HR" altLang="sr-Latn-R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kodiranje.exe</a:t>
            </a:r>
            <a: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  <a:t> (program se nalazi na CD-u uz udžbenik).</a:t>
            </a:r>
            <a:b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2000" b="0" dirty="0">
                <a:latin typeface="Arial" panose="020B0604020202020204" pitchFamily="34" charset="0"/>
                <a:cs typeface="Arial" panose="020B0604020202020204" pitchFamily="34" charset="0"/>
              </a:rPr>
              <a:t>Slike prikazuju kodiranje pomoću programa.</a:t>
            </a:r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9C65-95A1-4DD8-9A1F-7B96BCC16142}" type="slidenum">
              <a:rPr lang="hr-HR" altLang="sr-Latn-RS"/>
              <a:pPr/>
              <a:t>18</a:t>
            </a:fld>
            <a:endParaRPr lang="hr-HR" altLang="sr-Latn-RS"/>
          </a:p>
        </p:txBody>
      </p:sp>
      <p:pic>
        <p:nvPicPr>
          <p:cNvPr id="21509" name="Picture 5" descr="kodiranj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4" y="1036539"/>
            <a:ext cx="3415691" cy="216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kodiranj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9724"/>
            <a:ext cx="3685822" cy="234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kodiranj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789040"/>
            <a:ext cx="3702033" cy="234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88913"/>
            <a:ext cx="3665538" cy="858837"/>
          </a:xfrm>
        </p:spPr>
        <p:txBody>
          <a:bodyPr/>
          <a:lstStyle/>
          <a:p>
            <a:r>
              <a:rPr lang="hr-HR" altLang="sr-Latn-RS" sz="3600"/>
              <a:t>Primjer 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089025"/>
            <a:ext cx="8229600" cy="1665288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	Napišimo zadanu rečenicu koristeći kraći zapis vrijednosti:</a:t>
            </a:r>
          </a:p>
          <a:p>
            <a:pPr>
              <a:buFontTx/>
              <a:buNone/>
            </a:pPr>
            <a:r>
              <a:rPr lang="hr-HR" altLang="sr-Latn-RS"/>
              <a:t>				Dobar dan.</a:t>
            </a:r>
          </a:p>
        </p:txBody>
      </p:sp>
      <p:sp>
        <p:nvSpPr>
          <p:cNvPr id="10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47A4-CAF1-4BA1-ACAF-57E21FCFD5A8}" type="slidenum">
              <a:rPr lang="hr-HR" altLang="sr-Latn-RS"/>
              <a:pPr/>
              <a:t>19</a:t>
            </a:fld>
            <a:endParaRPr lang="hr-HR" altLang="sr-Latn-R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422400" y="3429000"/>
            <a:ext cx="147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RJEŠENJE: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82805" y="4056292"/>
            <a:ext cx="6472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3200" dirty="0">
                <a:solidFill>
                  <a:srgbClr val="990099"/>
                </a:solidFill>
                <a:latin typeface="Comic Sans MS" pitchFamily="66" charset="0"/>
              </a:rPr>
              <a:t>44  6F  </a:t>
            </a:r>
            <a:r>
              <a:rPr lang="hr-HR" altLang="sr-Latn-RS" sz="3200" dirty="0" err="1">
                <a:solidFill>
                  <a:srgbClr val="990099"/>
                </a:solidFill>
                <a:latin typeface="Comic Sans MS" pitchFamily="66" charset="0"/>
              </a:rPr>
              <a:t>62</a:t>
            </a:r>
            <a:r>
              <a:rPr lang="hr-HR" altLang="sr-Latn-RS" sz="3200" dirty="0">
                <a:solidFill>
                  <a:srgbClr val="990099"/>
                </a:solidFill>
                <a:latin typeface="Comic Sans MS" pitchFamily="66" charset="0"/>
              </a:rPr>
              <a:t>  61  72  20  64  </a:t>
            </a:r>
            <a:r>
              <a:rPr lang="hr-HR" altLang="sr-Latn-RS" sz="3200" dirty="0" err="1">
                <a:solidFill>
                  <a:srgbClr val="990099"/>
                </a:solidFill>
                <a:latin typeface="Comic Sans MS" pitchFamily="66" charset="0"/>
              </a:rPr>
              <a:t>61</a:t>
            </a:r>
            <a:r>
              <a:rPr lang="hr-HR" altLang="sr-Latn-RS" sz="3200" dirty="0">
                <a:solidFill>
                  <a:srgbClr val="990099"/>
                </a:solidFill>
                <a:latin typeface="Comic Sans MS" pitchFamily="66" charset="0"/>
              </a:rPr>
              <a:t>  6E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827213" y="5364163"/>
            <a:ext cx="6332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Zapis 20 pripada znaku razmaka.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536950" y="4643438"/>
            <a:ext cx="2070100" cy="854075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4527550" y="2663825"/>
            <a:ext cx="1304925" cy="1439863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50825" y="6173788"/>
            <a:ext cx="8123238" cy="466725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2400">
                <a:solidFill>
                  <a:srgbClr val="800080"/>
                </a:solidFill>
                <a:latin typeface="Comic Sans MS" pitchFamily="66" charset="0"/>
              </a:rPr>
              <a:t>Zadatak: Napišite istu rečenicu punim binarnim zapisom.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76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/>
      <p:bldP spid="23558" grpId="0"/>
      <p:bldP spid="23560" grpId="0" animBg="1"/>
      <p:bldP spid="23561" grpId="0" animBg="1"/>
      <p:bldP spid="235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1314450"/>
            <a:ext cx="7643813" cy="3730625"/>
          </a:xfrm>
        </p:spPr>
        <p:txBody>
          <a:bodyPr/>
          <a:lstStyle/>
          <a:p>
            <a:r>
              <a:rPr lang="hr-HR" altLang="sr-Latn-RS" sz="4000"/>
              <a:t>Upoznajmo način na koji računalo slova i ostale znakove pretvara u stanja bajtova, tj. jedinice i nule pojedinih bitova unutar bajta</a:t>
            </a:r>
          </a:p>
        </p:txBody>
      </p:sp>
      <p:sp>
        <p:nvSpPr>
          <p:cNvPr id="3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3EE5-77CE-4A38-AA34-A6DAA26D2A54}" type="slidenum">
              <a:rPr lang="hr-HR" altLang="sr-Latn-RS"/>
              <a:pPr/>
              <a:t>2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ZNAKOVNA DATOTEKA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/>
              <a:t>Napišemo li neki tekst na računalu, ono će ga u svoj spremnik spremiti kao niz nula i jedinica, a takav niz znakova čini znakovnu datoteku.</a:t>
            </a:r>
          </a:p>
          <a:p>
            <a:r>
              <a:rPr lang="hr-HR" altLang="sr-Latn-RS"/>
              <a:t>Znakovna datoteka se sastoji isključivo od znakova kodiranih prema  ASCII  ili nekoj drugoj normi kodiranja slova i interpunkcijskih znakova.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7ED-838E-491A-A803-92776729512C}" type="slidenum">
              <a:rPr lang="hr-HR" altLang="sr-Latn-RS"/>
              <a:pPr/>
              <a:t>20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EOF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41425" y="1943100"/>
            <a:ext cx="7245350" cy="3224213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	Računalo upotrebljava posebnu vrijednost bajta da bi označilo kraj datoteke, a nazivamo je EOF vrijednost</a:t>
            </a:r>
          </a:p>
          <a:p>
            <a:pPr>
              <a:buFontTx/>
              <a:buNone/>
            </a:pPr>
            <a:r>
              <a:rPr lang="hr-HR" altLang="sr-Latn-RS"/>
              <a:t>	(engl. </a:t>
            </a:r>
            <a:r>
              <a:rPr lang="hr-HR" altLang="sr-Latn-RS" b="1"/>
              <a:t>end of file</a:t>
            </a:r>
            <a:r>
              <a:rPr lang="hr-HR" altLang="sr-Latn-RS"/>
              <a:t> = kraj datoteke).</a:t>
            </a:r>
          </a:p>
          <a:p>
            <a:endParaRPr lang="hr-HR" altLang="sr-Latn-R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5B4A-98AF-4669-A545-2107FDFDD426}" type="slidenum">
              <a:rPr lang="hr-HR" altLang="sr-Latn-RS"/>
              <a:pPr/>
              <a:t>21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76250" y="819150"/>
            <a:ext cx="3529013" cy="1143000"/>
          </a:xfrm>
        </p:spPr>
        <p:txBody>
          <a:bodyPr/>
          <a:lstStyle/>
          <a:p>
            <a:r>
              <a:rPr lang="hr-HR" altLang="sr-Latn-RS" sz="2400"/>
              <a:t>Prikaz dijela znakovne datoteke na zaslonu</a:t>
            </a: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8A85-5E2D-4D34-A0A1-412972895589}" type="slidenum">
              <a:rPr lang="hr-HR" altLang="sr-Latn-RS"/>
              <a:pPr/>
              <a:t>22</a:t>
            </a:fld>
            <a:endParaRPr lang="hr-HR" altLang="sr-Latn-R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629555" y="773113"/>
            <a:ext cx="3690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800080"/>
                </a:solidFill>
                <a:latin typeface="Comic Sans MS" pitchFamily="66" charset="0"/>
              </a:defRPr>
            </a:lvl1pPr>
            <a:lvl2pPr algn="ctr">
              <a:defRPr sz="4400">
                <a:solidFill>
                  <a:srgbClr val="800080"/>
                </a:solidFill>
                <a:latin typeface="Comic Sans MS" pitchFamily="66" charset="0"/>
              </a:defRPr>
            </a:lvl2pPr>
            <a:lvl3pPr algn="ctr">
              <a:defRPr sz="4400">
                <a:solidFill>
                  <a:srgbClr val="800080"/>
                </a:solidFill>
                <a:latin typeface="Comic Sans MS" pitchFamily="66" charset="0"/>
              </a:defRPr>
            </a:lvl3pPr>
            <a:lvl4pPr algn="ctr">
              <a:defRPr sz="4400">
                <a:solidFill>
                  <a:srgbClr val="800080"/>
                </a:solidFill>
                <a:latin typeface="Comic Sans MS" pitchFamily="66" charset="0"/>
              </a:defRPr>
            </a:lvl4pPr>
            <a:lvl5pPr algn="ctr">
              <a:defRPr sz="4400">
                <a:solidFill>
                  <a:srgbClr val="800080"/>
                </a:solidFill>
                <a:latin typeface="Comic Sans MS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80"/>
                </a:solidFill>
                <a:latin typeface="Comic Sans MS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80"/>
                </a:solidFill>
                <a:latin typeface="Comic Sans MS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80"/>
                </a:solidFill>
                <a:latin typeface="Comic Sans MS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80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400" dirty="0"/>
              <a:t>Binarni prikaz dijela znakovne datoteke u spremniku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1871663" y="1763713"/>
            <a:ext cx="314325" cy="900112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6057900" y="1584325"/>
            <a:ext cx="134938" cy="10795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28681" name="Picture 9" descr="dobar da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843213"/>
            <a:ext cx="408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dobar da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2843213"/>
            <a:ext cx="32385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/>
      <p:bldP spid="28679" grpId="0" animBg="1"/>
      <p:bldP spid="286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024313" cy="588962"/>
          </a:xfrm>
        </p:spPr>
        <p:txBody>
          <a:bodyPr/>
          <a:lstStyle/>
          <a:p>
            <a:r>
              <a:rPr lang="hr-HR" altLang="sr-Latn-RS" sz="3200"/>
              <a:t>SAŽETAK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954088"/>
            <a:ext cx="8229600" cy="5670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400"/>
              <a:t>Kodni standard ili k</a:t>
            </a:r>
            <a:r>
              <a:rPr lang="en-US" altLang="sr-Latn-RS" sz="2400"/>
              <a:t>ô</a:t>
            </a:r>
            <a:r>
              <a:rPr lang="hr-HR" altLang="sr-Latn-RS" sz="2400"/>
              <a:t>d određuje koji znak treba zapisati kojom od kombinacija nula i jedinica.</a:t>
            </a:r>
          </a:p>
          <a:p>
            <a:pPr>
              <a:lnSpc>
                <a:spcPct val="90000"/>
              </a:lnSpc>
            </a:pPr>
            <a:r>
              <a:rPr lang="hr-HR" altLang="sr-Latn-RS" sz="2400"/>
              <a:t>Za svaki kodni standard postoji tablica u kojoj je zapisano koji znak je prikazan kojim nizom nula i jedinica, a nazivamo je tablica kodova.</a:t>
            </a:r>
          </a:p>
          <a:p>
            <a:pPr>
              <a:lnSpc>
                <a:spcPct val="90000"/>
              </a:lnSpc>
            </a:pPr>
            <a:r>
              <a:rPr lang="hr-HR" altLang="sr-Latn-RS" sz="2400"/>
              <a:t>Kodiranje je pretvaranje slovnih i drugih znakova u njihove kodove predviđene nekim kodnim standardom.</a:t>
            </a:r>
          </a:p>
          <a:p>
            <a:pPr>
              <a:lnSpc>
                <a:spcPct val="90000"/>
              </a:lnSpc>
            </a:pPr>
            <a:r>
              <a:rPr lang="hr-HR" altLang="sr-Latn-RS" sz="2400"/>
              <a:t>ASCII k</a:t>
            </a:r>
            <a:r>
              <a:rPr lang="en-US" altLang="sr-Latn-RS" sz="2400"/>
              <a:t>ô</a:t>
            </a:r>
            <a:r>
              <a:rPr lang="hr-HR" altLang="sr-Latn-RS" sz="2400"/>
              <a:t>d je jedan od najraširenijih kodova, norma za kodiranje teksta.</a:t>
            </a:r>
          </a:p>
          <a:p>
            <a:pPr>
              <a:lnSpc>
                <a:spcPct val="90000"/>
              </a:lnSpc>
            </a:pPr>
            <a:r>
              <a:rPr lang="hr-HR" altLang="sr-Latn-RS" sz="2400"/>
              <a:t>Unicode je danas najviše upotrebljavana norma koja je nastala kao proširenje ASCII-ja na još jedan bajt.</a:t>
            </a:r>
          </a:p>
          <a:p>
            <a:pPr>
              <a:lnSpc>
                <a:spcPct val="90000"/>
              </a:lnSpc>
            </a:pPr>
            <a:r>
              <a:rPr lang="hr-HR" altLang="sr-Latn-RS" sz="2400"/>
              <a:t>Znakovna datoteka je datoteka u kojoj svi bajtovi imaju značenje slovnog ili interpunkcijskog znaka, a zadnji bajt je EOF.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DB07-1AA2-4BAB-ACB3-C55B3E43EB9C}" type="slidenum">
              <a:rPr lang="hr-HR" altLang="sr-Latn-RS"/>
              <a:pPr/>
              <a:t>23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Ponovimo 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80425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800"/>
              <a:t>Što je kodni standard ili k</a:t>
            </a:r>
            <a:r>
              <a:rPr lang="en-US" altLang="sr-Latn-RS" sz="2800"/>
              <a:t>ô</a:t>
            </a:r>
            <a:r>
              <a:rPr lang="hr-HR" altLang="sr-Latn-RS" sz="2800"/>
              <a:t>d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tablica kodova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kodiranje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Kako se zove obrnuti postupak od kodiranja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ASCII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Unicode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znakovna datoteka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800"/>
              <a:t>Što je EOF ?</a:t>
            </a:r>
          </a:p>
          <a:p>
            <a:pPr marL="609600" indent="-609600">
              <a:buFontTx/>
              <a:buAutoNum type="arabicPeriod"/>
            </a:pPr>
            <a:endParaRPr lang="en-US" altLang="sr-Latn-RS" sz="2800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BB066-6915-43A1-9A48-300D14DE4D58}" type="slidenum">
              <a:rPr lang="hr-HR" altLang="sr-Latn-RS"/>
              <a:pPr/>
              <a:t>24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53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8400"/>
                            </p:stCondLst>
                            <p:childTnLst>
                              <p:par>
                                <p:cTn id="60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Podsjetimo se 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28775"/>
            <a:ext cx="6778625" cy="676275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/>
              <a:t>1) Koliko bitova ima jedan bajt ?</a:t>
            </a: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582-FD54-4E3D-B3C5-4130B711973B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550" y="23495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ODGOVOR: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79613" y="2781300"/>
            <a:ext cx="6008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Jedan bajt sadrži osam bitova.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00113" y="3789363"/>
            <a:ext cx="64611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2) Koliko različitih kombinacija</a:t>
            </a:r>
          </a:p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možemo zapisati jednim bajtom 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71550" y="50038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>
                <a:latin typeface="Comic Sans MS" pitchFamily="66" charset="0"/>
              </a:rPr>
              <a:t>ODGOVOR: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24075" y="5445125"/>
            <a:ext cx="6232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Jednim bajtom možemo zapisati</a:t>
            </a:r>
          </a:p>
          <a:p>
            <a:r>
              <a:rPr lang="hr-HR" altLang="sr-Latn-RS" sz="3200">
                <a:solidFill>
                  <a:srgbClr val="990099"/>
                </a:solidFill>
                <a:latin typeface="Comic Sans MS" pitchFamily="66" charset="0"/>
              </a:rPr>
              <a:t>256 različitih kombinacija.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358900"/>
            <a:ext cx="7445375" cy="3825875"/>
          </a:xfrm>
        </p:spPr>
        <p:txBody>
          <a:bodyPr/>
          <a:lstStyle/>
          <a:p>
            <a:pPr>
              <a:buFontTx/>
              <a:buNone/>
            </a:pPr>
            <a:endParaRPr lang="hr-HR" altLang="sr-Latn-RS" sz="2800"/>
          </a:p>
          <a:p>
            <a:pPr>
              <a:lnSpc>
                <a:spcPct val="150000"/>
              </a:lnSpc>
              <a:buFontTx/>
              <a:buNone/>
            </a:pPr>
            <a:r>
              <a:rPr lang="hr-HR" altLang="sr-Latn-RS" sz="2800"/>
              <a:t>	</a:t>
            </a:r>
            <a:r>
              <a:rPr lang="hr-HR" altLang="sr-Latn-RS"/>
              <a:t>Najveći broj koji se može prikazati jednim bajtom je 111111111, što je dekadski 255, a najmanji broj je 00000000, što je dekadski 0.</a:t>
            </a:r>
          </a:p>
          <a:p>
            <a:endParaRPr lang="hr-HR" altLang="sr-Latn-RS"/>
          </a:p>
        </p:txBody>
      </p:sp>
      <p:sp>
        <p:nvSpPr>
          <p:cNvPr id="3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EEB2-7BD3-49C5-A6D2-A59ED06D1D18}" type="slidenum">
              <a:rPr lang="hr-HR" altLang="sr-Latn-RS"/>
              <a:pPr/>
              <a:t>4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908050"/>
            <a:ext cx="7580312" cy="5218113"/>
          </a:xfrm>
        </p:spPr>
        <p:txBody>
          <a:bodyPr/>
          <a:lstStyle/>
          <a:p>
            <a:r>
              <a:rPr lang="hr-HR" altLang="sr-Latn-RS" dirty="0"/>
              <a:t>Bajtovi su osnova za zapisivanje, prikazivanje i obradu podataka u računalu</a:t>
            </a:r>
            <a:r>
              <a:rPr lang="hr-HR" altLang="sr-Latn-RS" dirty="0" smtClean="0"/>
              <a:t>.</a:t>
            </a:r>
          </a:p>
          <a:p>
            <a:endParaRPr lang="hr-HR" altLang="sr-Latn-RS" dirty="0"/>
          </a:p>
          <a:p>
            <a:r>
              <a:rPr lang="hr-HR" altLang="sr-Latn-RS" dirty="0"/>
              <a:t>Da bismo omogućili unos i zapis teksta i ostalih znakova u računalo, moramo svaki od ovih znakova zapisati u obliku  jednog od 256 mogućih kombinacija vrijednosti bitova u bajtu.</a:t>
            </a:r>
          </a:p>
        </p:txBody>
      </p:sp>
      <p:sp>
        <p:nvSpPr>
          <p:cNvPr id="3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CB1C-38E8-41D1-927B-9DD963CC78DF}" type="slidenum">
              <a:rPr lang="hr-HR" altLang="sr-Latn-RS"/>
              <a:pPr/>
              <a:t>5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KODNI STANDARD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b="1"/>
              <a:t>Kodni standard</a:t>
            </a:r>
            <a:r>
              <a:rPr lang="hr-HR" altLang="sr-Latn-RS"/>
              <a:t> ili </a:t>
            </a:r>
            <a:r>
              <a:rPr lang="hr-HR" altLang="sr-Latn-RS" b="1"/>
              <a:t>k</a:t>
            </a:r>
            <a:r>
              <a:rPr lang="en-US" altLang="sr-Latn-RS" b="1"/>
              <a:t>ô</a:t>
            </a:r>
            <a:r>
              <a:rPr lang="hr-HR" altLang="sr-Latn-RS" b="1"/>
              <a:t>d</a:t>
            </a:r>
            <a:r>
              <a:rPr lang="hr-HR" altLang="sr-Latn-RS"/>
              <a:t> određuje koji znak treba zapisati kojom od kombinacija nula i jedinica.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Za svaki kodni standard postoji tablica u kojoj je zapisano koji znak je prikazan kojim nizom nula i jedinica, a nazivamo je </a:t>
            </a:r>
            <a:r>
              <a:rPr lang="hr-HR" altLang="sr-Latn-RS" b="1"/>
              <a:t>tablica kodova</a:t>
            </a:r>
            <a:r>
              <a:rPr lang="hr-HR" altLang="sr-Latn-RS"/>
              <a:t>.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Broj kojim je predstavljeno neko slovo je </a:t>
            </a:r>
            <a:r>
              <a:rPr lang="hr-HR" altLang="sr-Latn-RS" b="1"/>
              <a:t>kodna vrijednost</a:t>
            </a:r>
            <a:r>
              <a:rPr lang="hr-HR" altLang="sr-Latn-RS"/>
              <a:t> tog slova.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43EC-EE1F-4CE9-88D6-8045BBF30EA2}" type="slidenum">
              <a:rPr lang="hr-HR" altLang="sr-Latn-RS"/>
              <a:pPr/>
              <a:t>6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KODIRANJE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r-HR" altLang="sr-Latn-RS" sz="2800" b="1"/>
              <a:t>Kodiranje</a:t>
            </a:r>
            <a:r>
              <a:rPr lang="hr-HR" altLang="sr-Latn-RS" sz="2800"/>
              <a:t> je pretvaranje slovnih i drugih znakova u njihove kodove predviđene nekim kodnim standardom.</a:t>
            </a:r>
          </a:p>
          <a:p>
            <a:r>
              <a:rPr lang="hr-HR" altLang="sr-Latn-RS" sz="2800" b="1"/>
              <a:t>Kodiranje</a:t>
            </a:r>
            <a:r>
              <a:rPr lang="hr-HR" altLang="sr-Latn-RS" sz="2800"/>
              <a:t> je postupak kojim se podaci zabilježeni jednim skupom znakova izražavaju nekim drugim skupom znakova.</a:t>
            </a:r>
          </a:p>
          <a:p>
            <a:r>
              <a:rPr lang="hr-HR" altLang="sr-Latn-RS" sz="2800"/>
              <a:t>Svrha kodiranja je prikazati podatke u obliku prikladnom za obradu ili prijenos.</a:t>
            </a:r>
          </a:p>
          <a:p>
            <a:r>
              <a:rPr lang="hr-HR" altLang="sr-Latn-RS" sz="2800"/>
              <a:t>Obrnuti postupak od kodiranja nazivamo </a:t>
            </a:r>
            <a:r>
              <a:rPr lang="hr-HR" altLang="sr-Latn-RS" sz="2800" b="1"/>
              <a:t>dekodiranje</a:t>
            </a:r>
            <a:r>
              <a:rPr lang="hr-HR" altLang="sr-Latn-RS" sz="2800"/>
              <a:t>.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CF3F-6008-483C-A6E1-8BDE25D38BBA}" type="slidenum">
              <a:rPr lang="hr-HR" altLang="sr-Latn-RS"/>
              <a:pPr/>
              <a:t>7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68300"/>
            <a:ext cx="8229600" cy="1143000"/>
          </a:xfrm>
        </p:spPr>
        <p:txBody>
          <a:bodyPr/>
          <a:lstStyle/>
          <a:p>
            <a:r>
              <a:rPr lang="hr-HR" altLang="sr-Latn-RS"/>
              <a:t>NORME KODIRANJA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898650"/>
            <a:ext cx="7624762" cy="3509963"/>
          </a:xfrm>
        </p:spPr>
        <p:txBody>
          <a:bodyPr/>
          <a:lstStyle/>
          <a:p>
            <a:r>
              <a:rPr lang="hr-HR" altLang="sr-Latn-RS"/>
              <a:t>Međunarodna, univerzalna pravila za kodiranje</a:t>
            </a:r>
          </a:p>
          <a:p>
            <a:r>
              <a:rPr lang="hr-HR" altLang="sr-Latn-RS"/>
              <a:t>Norme kodiranja omogućuju da se npr., tekst uređivan na jednom računalu ispravno prikaže i na nekom drugom računalu</a:t>
            </a:r>
          </a:p>
          <a:p>
            <a:endParaRPr lang="hr-HR" altLang="sr-Latn-RS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F8D3-3A20-4F4B-B24C-EE884D9DDCA3}" type="slidenum">
              <a:rPr lang="hr-HR" altLang="sr-Latn-RS"/>
              <a:pPr/>
              <a:t>8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ASCII norma ili ASCII k</a:t>
            </a:r>
            <a:r>
              <a:rPr lang="en-US" altLang="sr-Latn-RS"/>
              <a:t>ô</a:t>
            </a:r>
            <a:r>
              <a:rPr lang="hr-HR" altLang="sr-Latn-RS"/>
              <a:t>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584325"/>
            <a:ext cx="8229600" cy="4525963"/>
          </a:xfrm>
        </p:spPr>
        <p:txBody>
          <a:bodyPr/>
          <a:lstStyle/>
          <a:p>
            <a:r>
              <a:rPr lang="hr-HR" altLang="sr-Latn-RS" sz="2800"/>
              <a:t>Jedan od najstarijih i najraširenijih međunarodnih kodova</a:t>
            </a:r>
          </a:p>
          <a:p>
            <a:r>
              <a:rPr lang="hr-HR" altLang="sr-Latn-RS" sz="2800"/>
              <a:t>Čitamo: “aski”</a:t>
            </a:r>
          </a:p>
          <a:p>
            <a:r>
              <a:rPr lang="hr-HR" altLang="sr-Latn-RS" sz="2800"/>
              <a:t>Riječ ASCII je kratica od engleskih riječi </a:t>
            </a:r>
            <a:r>
              <a:rPr lang="hr-HR" altLang="sr-Latn-RS" sz="2800" b="1"/>
              <a:t>A</a:t>
            </a:r>
            <a:r>
              <a:rPr lang="hr-HR" altLang="sr-Latn-RS" sz="2800"/>
              <a:t>merican </a:t>
            </a:r>
            <a:r>
              <a:rPr lang="hr-HR" altLang="sr-Latn-RS" sz="2800" b="1"/>
              <a:t>S</a:t>
            </a:r>
            <a:r>
              <a:rPr lang="hr-HR" altLang="sr-Latn-RS" sz="2800"/>
              <a:t>tandard </a:t>
            </a:r>
            <a:r>
              <a:rPr lang="hr-HR" altLang="sr-Latn-RS" sz="2800" b="1"/>
              <a:t>C</a:t>
            </a:r>
            <a:r>
              <a:rPr lang="hr-HR" altLang="sr-Latn-RS" sz="2800"/>
              <a:t>ode for </a:t>
            </a:r>
            <a:r>
              <a:rPr lang="hr-HR" altLang="sr-Latn-RS" sz="2800" b="1"/>
              <a:t>I</a:t>
            </a:r>
            <a:r>
              <a:rPr lang="hr-HR" altLang="sr-Latn-RS" sz="2800"/>
              <a:t>nformation </a:t>
            </a:r>
            <a:r>
              <a:rPr lang="hr-HR" altLang="sr-Latn-RS" sz="2800" b="1"/>
              <a:t>I</a:t>
            </a:r>
            <a:r>
              <a:rPr lang="hr-HR" altLang="sr-Latn-RS" sz="2800"/>
              <a:t>nterchange, što prevodimo kao Američki standardni k</a:t>
            </a:r>
            <a:r>
              <a:rPr lang="en-US" altLang="sr-Latn-RS" sz="2800"/>
              <a:t>ô</a:t>
            </a:r>
            <a:r>
              <a:rPr lang="hr-HR" altLang="sr-Latn-RS" sz="2800"/>
              <a:t>d za razmjenu informacija.</a:t>
            </a:r>
          </a:p>
          <a:p>
            <a:r>
              <a:rPr lang="hr-HR" altLang="sr-Latn-RS" sz="2800"/>
              <a:t>Prihvaćen kao osnovna norma za kodiranje tekstova na računalima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2ECC-3588-4BCE-ACF6-63D2FBE30AF5}" type="slidenum">
              <a:rPr lang="hr-HR" altLang="sr-Latn-RS"/>
              <a:pPr/>
              <a:t>9</a:t>
            </a:fld>
            <a:endParaRPr lang="hr-HR" altLang="sr-Latn-R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</TotalTime>
  <Words>754</Words>
  <Application>Microsoft Office PowerPoint</Application>
  <PresentationFormat>Prikaz na zaslonu (4:3)</PresentationFormat>
  <Paragraphs>123</Paragraphs>
  <Slides>24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Bogatstvo</vt:lpstr>
      <vt:lpstr>MSPhotoEd.3</vt:lpstr>
      <vt:lpstr>JEZIK RAČUNALA</vt:lpstr>
      <vt:lpstr>Upoznajmo način na koji računalo slova i ostale znakove pretvara u stanja bajtova, tj. jedinice i nule pojedinih bitova unutar bajta</vt:lpstr>
      <vt:lpstr>Podsjetimo se …</vt:lpstr>
      <vt:lpstr>PowerPointova prezentacija</vt:lpstr>
      <vt:lpstr>PowerPointova prezentacija</vt:lpstr>
      <vt:lpstr>KODNI STANDARD</vt:lpstr>
      <vt:lpstr>KODIRANJE</vt:lpstr>
      <vt:lpstr>NORME KODIRANJA</vt:lpstr>
      <vt:lpstr>ASCII norma ili ASCII kôd</vt:lpstr>
      <vt:lpstr>Još o ASCII kôdu …</vt:lpstr>
      <vt:lpstr>UNICODE</vt:lpstr>
      <vt:lpstr>Primjer 1: Bajt kao dvije četvorke bitova</vt:lpstr>
      <vt:lpstr>Zadatak 1</vt:lpstr>
      <vt:lpstr>Zadatak 2</vt:lpstr>
      <vt:lpstr>Dio kodne tablice</vt:lpstr>
      <vt:lpstr>Primjer 2 (tablica 1.3 nalazi se u udžbeniku na 36. str.)</vt:lpstr>
      <vt:lpstr>Primjer 3 (tablica 1.3 nalazi se u udžbeniku na 36. str.)</vt:lpstr>
      <vt:lpstr>Tablicu nije potrebno pamtiti. Kada želimo, uvijek možemo pogledati u tablicu kodova ili upotrijebiti program kodiranje.exe (program se nalazi na CD-u uz udžbenik). Slike prikazuju kodiranje pomoću programa.</vt:lpstr>
      <vt:lpstr>Primjer 4</vt:lpstr>
      <vt:lpstr>ZNAKOVNA DATOTEKA</vt:lpstr>
      <vt:lpstr>EOF</vt:lpstr>
      <vt:lpstr>Prikaz dijela znakovne datoteke na zaslonu</vt:lpstr>
      <vt:lpstr>SAŽETAK</vt:lpstr>
      <vt:lpstr>Ponovimo …</vt:lpstr>
    </vt:vector>
  </TitlesOfParts>
  <Company>IIOS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JEZIK RAČUNALA</dc:title>
  <dc:creator>iva</dc:creator>
  <cp:lastModifiedBy>Profesor</cp:lastModifiedBy>
  <cp:revision>64</cp:revision>
  <dcterms:created xsi:type="dcterms:W3CDTF">2008-10-05T10:42:03Z</dcterms:created>
  <dcterms:modified xsi:type="dcterms:W3CDTF">2016-10-28T10:38:18Z</dcterms:modified>
</cp:coreProperties>
</file>