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78" r:id="rId6"/>
    <p:sldId id="259" r:id="rId7"/>
    <p:sldId id="286" r:id="rId8"/>
    <p:sldId id="263" r:id="rId9"/>
    <p:sldId id="294" r:id="rId10"/>
    <p:sldId id="285" r:id="rId11"/>
    <p:sldId id="261" r:id="rId12"/>
    <p:sldId id="266" r:id="rId13"/>
    <p:sldId id="260" r:id="rId14"/>
    <p:sldId id="287" r:id="rId15"/>
    <p:sldId id="262" r:id="rId16"/>
    <p:sldId id="264" r:id="rId17"/>
    <p:sldId id="295" r:id="rId18"/>
    <p:sldId id="270" r:id="rId19"/>
    <p:sldId id="269" r:id="rId20"/>
    <p:sldId id="273" r:id="rId21"/>
    <p:sldId id="265" r:id="rId22"/>
    <p:sldId id="280" r:id="rId23"/>
    <p:sldId id="290" r:id="rId24"/>
    <p:sldId id="289" r:id="rId25"/>
    <p:sldId id="288" r:id="rId26"/>
    <p:sldId id="268" r:id="rId27"/>
    <p:sldId id="279" r:id="rId28"/>
    <p:sldId id="282" r:id="rId29"/>
    <p:sldId id="275" r:id="rId30"/>
    <p:sldId id="271" r:id="rId31"/>
    <p:sldId id="272" r:id="rId32"/>
    <p:sldId id="283" r:id="rId33"/>
    <p:sldId id="281" r:id="rId34"/>
    <p:sldId id="274" r:id="rId35"/>
    <p:sldId id="291" r:id="rId36"/>
    <p:sldId id="276" r:id="rId37"/>
    <p:sldId id="277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83" d="100"/>
          <a:sy n="83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3CA43-D1AF-450A-8380-5D2C6BB5D074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2843A8-E878-4B03-BC89-1BCD457D733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Rijeke i jezera Hrvatske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gstatic.com/images?q=tbn:ANd9GcTlzShxvVjPYZ8mmy1CqG2O0rGQ9Ra8aGionz8Boij_VOUSWEP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2619375" cy="1752600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SZWxlJ0jwxn1W2yBiO5SAtdZhArgcVrDu5Py3sEt4css-JB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3010">
            <a:off x="4572000" y="1220895"/>
            <a:ext cx="2628900" cy="1743076"/>
          </a:xfrm>
          <a:prstGeom prst="rect">
            <a:avLst/>
          </a:prstGeom>
          <a:noFill/>
        </p:spPr>
      </p:pic>
      <p:pic>
        <p:nvPicPr>
          <p:cNvPr id="10246" name="Picture 6" descr="http://t0.gstatic.com/images?q=tbn:ANd9GcRlrxOezI80v3M2wM4LWJZi_WgXCgDvClKzZsVVIfjfqZVxSWn-PrB5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2492">
            <a:off x="1322378" y="4145041"/>
            <a:ext cx="2466975" cy="1847851"/>
          </a:xfrm>
          <a:prstGeom prst="rect">
            <a:avLst/>
          </a:prstGeom>
          <a:noFill/>
        </p:spPr>
      </p:pic>
      <p:pic>
        <p:nvPicPr>
          <p:cNvPr id="10248" name="Picture 8" descr="http://t0.gstatic.com/images?q=tbn:ANd9GcRUbb55BEiUJbE3i2KyQsYCM7ObA1Xl-pHzDK7vj4uDceBqhwHkz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829">
            <a:off x="5181600" y="3657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Sava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vi-VN" dirty="0" smtClean="0"/>
              <a:t>Sava je, prema ukupnoj dužini vodotoka u RH, najznačajnija i najdulja hrvatska rijeka. Karakterizira je kišni ili pluvijalniriječni režim, a zbog velike protočnosti od skoro 2.000 m³/s pogodna je za plovidbu od Sisaka nizvodno. Za poboljšanje hrvatskog riječnog plovnog puta trebao bi se izgraditi već isplanirani plovni kanal Sava-Dunav između Šamca i Vukovara</a:t>
            </a: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novi-zagreb.info/wp-content/uploads/2009/04/rijeka-sava-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5991225" cy="4543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Kupa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Rijeka </a:t>
            </a:r>
            <a:r>
              <a:rPr lang="en-US" sz="1800" dirty="0" err="1" smtClean="0"/>
              <a:t>Kupa</a:t>
            </a:r>
            <a:r>
              <a:rPr lang="en-US" sz="1800" dirty="0" smtClean="0"/>
              <a:t> </a:t>
            </a:r>
            <a:r>
              <a:rPr lang="en-US" sz="1800" dirty="0" err="1" smtClean="0"/>
              <a:t>izvire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krškog</a:t>
            </a:r>
            <a:r>
              <a:rPr lang="en-US" sz="1800" dirty="0" smtClean="0"/>
              <a:t> </a:t>
            </a:r>
            <a:r>
              <a:rPr lang="en-US" sz="1800" dirty="0" err="1" smtClean="0"/>
              <a:t>jezerca</a:t>
            </a:r>
            <a:r>
              <a:rPr lang="en-US" sz="1800" dirty="0" smtClean="0"/>
              <a:t> </a:t>
            </a:r>
            <a:r>
              <a:rPr lang="en-US" sz="1800" dirty="0" err="1" smtClean="0"/>
              <a:t>tirkizno</a:t>
            </a:r>
            <a:r>
              <a:rPr lang="en-US" sz="1800" dirty="0" smtClean="0"/>
              <a:t> </a:t>
            </a:r>
            <a:r>
              <a:rPr lang="en-US" sz="1800" dirty="0" err="1" smtClean="0"/>
              <a:t>zelene</a:t>
            </a:r>
            <a:r>
              <a:rPr lang="en-US" sz="1800" dirty="0" smtClean="0"/>
              <a:t> </a:t>
            </a:r>
            <a:r>
              <a:rPr lang="en-US" sz="1800" dirty="0" err="1" smtClean="0"/>
              <a:t>boje</a:t>
            </a:r>
            <a:r>
              <a:rPr lang="en-US" sz="1800" dirty="0" smtClean="0"/>
              <a:t> u </a:t>
            </a:r>
            <a:r>
              <a:rPr lang="en-US" sz="1800" dirty="0" err="1" smtClean="0"/>
              <a:t>Nacionalnom</a:t>
            </a:r>
            <a:r>
              <a:rPr lang="en-US" sz="1800" dirty="0" smtClean="0"/>
              <a:t> </a:t>
            </a:r>
            <a:r>
              <a:rPr lang="en-US" sz="1800" dirty="0" err="1" smtClean="0"/>
              <a:t>parku</a:t>
            </a:r>
            <a:r>
              <a:rPr lang="en-US" sz="1800" dirty="0" smtClean="0"/>
              <a:t> </a:t>
            </a:r>
            <a:r>
              <a:rPr lang="en-US" sz="1800" dirty="0" err="1" smtClean="0"/>
              <a:t>Risnjak</a:t>
            </a:r>
            <a:r>
              <a:rPr lang="en-US" sz="1800" dirty="0" smtClean="0"/>
              <a:t> </a:t>
            </a:r>
            <a:r>
              <a:rPr lang="en-US" sz="1800" dirty="0" err="1" smtClean="0"/>
              <a:t>kod</a:t>
            </a:r>
            <a:r>
              <a:rPr lang="en-US" sz="1800" dirty="0" smtClean="0"/>
              <a:t> </a:t>
            </a:r>
            <a:r>
              <a:rPr lang="en-US" sz="1800" dirty="0" err="1" smtClean="0"/>
              <a:t>mjesta</a:t>
            </a:r>
            <a:r>
              <a:rPr lang="en-US" sz="1800" dirty="0" smtClean="0"/>
              <a:t> </a:t>
            </a:r>
            <a:r>
              <a:rPr lang="en-US" sz="1800" dirty="0" err="1" smtClean="0"/>
              <a:t>Razloge</a:t>
            </a:r>
            <a:r>
              <a:rPr lang="en-US" sz="1800" dirty="0" smtClean="0"/>
              <a:t> u </a:t>
            </a:r>
            <a:r>
              <a:rPr lang="en-US" sz="1800" dirty="0" err="1" smtClean="0"/>
              <a:t>Gorskom</a:t>
            </a:r>
            <a:r>
              <a:rPr lang="en-US" sz="1800" dirty="0" smtClean="0"/>
              <a:t> </a:t>
            </a:r>
            <a:r>
              <a:rPr lang="en-US" sz="1800" dirty="0" err="1" smtClean="0"/>
              <a:t>kotaru</a:t>
            </a:r>
            <a:r>
              <a:rPr lang="en-US" sz="1800" dirty="0" smtClean="0"/>
              <a:t>. </a:t>
            </a:r>
            <a:r>
              <a:rPr lang="en-US" sz="1800" dirty="0" err="1" smtClean="0"/>
              <a:t>Oko</a:t>
            </a:r>
            <a:r>
              <a:rPr lang="en-US" sz="1800" dirty="0" smtClean="0"/>
              <a:t> 100 m </a:t>
            </a:r>
            <a:r>
              <a:rPr lang="en-US" sz="1800" dirty="0" err="1" smtClean="0"/>
              <a:t>nizvodno</a:t>
            </a:r>
            <a:r>
              <a:rPr lang="en-US" sz="1800" dirty="0" smtClean="0"/>
              <a:t> s </a:t>
            </a:r>
            <a:r>
              <a:rPr lang="en-US" sz="1800" dirty="0" err="1" smtClean="0"/>
              <a:t>desne</a:t>
            </a:r>
            <a:r>
              <a:rPr lang="en-US" sz="1800" dirty="0" smtClean="0"/>
              <a:t> </a:t>
            </a:r>
            <a:r>
              <a:rPr lang="en-US" sz="1800" dirty="0" err="1" smtClean="0"/>
              <a:t>strane</a:t>
            </a:r>
            <a:r>
              <a:rPr lang="en-US" sz="1800" dirty="0" smtClean="0"/>
              <a:t> prima </a:t>
            </a:r>
            <a:r>
              <a:rPr lang="en-US" sz="1800" dirty="0" err="1" smtClean="0"/>
              <a:t>vodu</a:t>
            </a:r>
            <a:r>
              <a:rPr lang="en-US" sz="1800" dirty="0" smtClean="0"/>
              <a:t> </a:t>
            </a:r>
            <a:r>
              <a:rPr lang="en-US" sz="1800" dirty="0" err="1" smtClean="0"/>
              <a:t>povremenog</a:t>
            </a:r>
            <a:r>
              <a:rPr lang="en-US" sz="1800" dirty="0" smtClean="0"/>
              <a:t> </a:t>
            </a:r>
            <a:r>
              <a:rPr lang="en-US" sz="1800" dirty="0" err="1" smtClean="0"/>
              <a:t>bujičnog</a:t>
            </a:r>
            <a:r>
              <a:rPr lang="en-US" sz="1800" dirty="0" smtClean="0"/>
              <a:t> </a:t>
            </a:r>
            <a:r>
              <a:rPr lang="en-US" sz="1800" dirty="0" err="1" smtClean="0"/>
              <a:t>potoka</a:t>
            </a:r>
            <a:r>
              <a:rPr lang="en-US" sz="1800" dirty="0" smtClean="0"/>
              <a:t> </a:t>
            </a:r>
            <a:r>
              <a:rPr lang="en-US" sz="1800" dirty="0" err="1" smtClean="0"/>
              <a:t>Krašićevica</a:t>
            </a:r>
            <a:r>
              <a:rPr lang="en-US" sz="1800" dirty="0" smtClean="0"/>
              <a:t>, a </a:t>
            </a:r>
            <a:r>
              <a:rPr lang="en-US" sz="1800" dirty="0" err="1" smtClean="0"/>
              <a:t>dalje</a:t>
            </a:r>
            <a:r>
              <a:rPr lang="en-US" sz="1800" dirty="0" smtClean="0"/>
              <a:t> s </a:t>
            </a:r>
            <a:r>
              <a:rPr lang="en-US" sz="1800" dirty="0" err="1" smtClean="0"/>
              <a:t>lijeve</a:t>
            </a:r>
            <a:r>
              <a:rPr lang="en-US" sz="1800" dirty="0" smtClean="0"/>
              <a:t> </a:t>
            </a:r>
            <a:r>
              <a:rPr lang="en-US" sz="1800" dirty="0" err="1" smtClean="0"/>
              <a:t>strane</a:t>
            </a:r>
            <a:r>
              <a:rPr lang="en-US" sz="1800" dirty="0" smtClean="0"/>
              <a:t> </a:t>
            </a:r>
            <a:r>
              <a:rPr lang="en-US" sz="1800" dirty="0" err="1" smtClean="0"/>
              <a:t>povremenog</a:t>
            </a:r>
            <a:r>
              <a:rPr lang="en-US" sz="1800" dirty="0" smtClean="0"/>
              <a:t> </a:t>
            </a:r>
            <a:r>
              <a:rPr lang="en-US" sz="1800" dirty="0" err="1" smtClean="0"/>
              <a:t>toka</a:t>
            </a:r>
            <a:r>
              <a:rPr lang="en-US" sz="1800" dirty="0" smtClean="0"/>
              <a:t> </a:t>
            </a:r>
            <a:r>
              <a:rPr lang="en-US" sz="1800" dirty="0" err="1" smtClean="0"/>
              <a:t>Sušice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skreće</a:t>
            </a:r>
            <a:r>
              <a:rPr lang="en-US" sz="1800" dirty="0" smtClean="0"/>
              <a:t> </a:t>
            </a:r>
            <a:r>
              <a:rPr lang="en-US" sz="1800" dirty="0" err="1" smtClean="0"/>
              <a:t>prema</a:t>
            </a:r>
            <a:r>
              <a:rPr lang="en-US" sz="1800" dirty="0" smtClean="0"/>
              <a:t> </a:t>
            </a:r>
            <a:r>
              <a:rPr lang="en-US" sz="1800" dirty="0" err="1" smtClean="0"/>
              <a:t>sjeveroistoku</a:t>
            </a:r>
            <a:r>
              <a:rPr lang="en-US" sz="1800" dirty="0" smtClean="0"/>
              <a:t>, </a:t>
            </a:r>
            <a:r>
              <a:rPr lang="en-US" sz="1800" dirty="0" err="1" smtClean="0"/>
              <a:t>te</a:t>
            </a:r>
            <a:r>
              <a:rPr lang="en-US" sz="1800" dirty="0" smtClean="0"/>
              <a:t> </a:t>
            </a:r>
            <a:r>
              <a:rPr lang="en-US" sz="1800" dirty="0" err="1" smtClean="0"/>
              <a:t>zatim</a:t>
            </a:r>
            <a:r>
              <a:rPr lang="en-US" sz="1800" dirty="0" smtClean="0"/>
              <a:t> </a:t>
            </a:r>
            <a:r>
              <a:rPr lang="en-US" sz="1800" dirty="0" err="1" smtClean="0"/>
              <a:t>prema</a:t>
            </a:r>
            <a:r>
              <a:rPr lang="en-US" sz="1800" dirty="0" smtClean="0"/>
              <a:t> </a:t>
            </a:r>
            <a:r>
              <a:rPr lang="en-US" sz="1800" dirty="0" err="1" smtClean="0"/>
              <a:t>sjeveru</a:t>
            </a:r>
            <a:r>
              <a:rPr lang="en-US" sz="1800" dirty="0" smtClean="0"/>
              <a:t>. </a:t>
            </a:r>
            <a:r>
              <a:rPr lang="en-US" sz="1800" dirty="0" err="1" smtClean="0"/>
              <a:t>Ispod</a:t>
            </a:r>
            <a:r>
              <a:rPr lang="en-US" sz="1800" dirty="0" smtClean="0"/>
              <a:t> </a:t>
            </a:r>
            <a:r>
              <a:rPr lang="en-US" sz="1800" dirty="0" err="1" smtClean="0"/>
              <a:t>izvora</a:t>
            </a:r>
            <a:r>
              <a:rPr lang="en-US" sz="1800" dirty="0" smtClean="0"/>
              <a:t> </a:t>
            </a:r>
            <a:r>
              <a:rPr lang="en-US" sz="1800" dirty="0" err="1" smtClean="0"/>
              <a:t>Kupa</a:t>
            </a:r>
            <a:r>
              <a:rPr lang="en-US" sz="1800" dirty="0" smtClean="0"/>
              <a:t> je </a:t>
            </a:r>
            <a:r>
              <a:rPr lang="en-US" sz="1800" dirty="0" err="1" smtClean="0"/>
              <a:t>brza</a:t>
            </a:r>
            <a:r>
              <a:rPr lang="en-US" sz="1800" dirty="0" smtClean="0"/>
              <a:t> </a:t>
            </a:r>
            <a:r>
              <a:rPr lang="en-US" sz="1800" dirty="0" err="1" smtClean="0"/>
              <a:t>rijeka</a:t>
            </a:r>
            <a:r>
              <a:rPr lang="en-US" sz="1800" dirty="0" smtClean="0"/>
              <a:t>, </a:t>
            </a:r>
            <a:r>
              <a:rPr lang="en-US" sz="1800" dirty="0" err="1" smtClean="0"/>
              <a:t>dok</a:t>
            </a:r>
            <a:r>
              <a:rPr lang="en-US" sz="1800" dirty="0" smtClean="0"/>
              <a:t> se </a:t>
            </a:r>
            <a:r>
              <a:rPr lang="en-US" sz="1800" dirty="0" err="1" smtClean="0"/>
              <a:t>nakon</a:t>
            </a:r>
            <a:r>
              <a:rPr lang="en-US" sz="1800" dirty="0" smtClean="0"/>
              <a:t> </a:t>
            </a:r>
            <a:r>
              <a:rPr lang="en-US" sz="1800" dirty="0" err="1" smtClean="0"/>
              <a:t>nekoliko</a:t>
            </a:r>
            <a:r>
              <a:rPr lang="en-US" sz="1800" dirty="0" smtClean="0"/>
              <a:t> </a:t>
            </a:r>
            <a:r>
              <a:rPr lang="en-US" sz="1800" dirty="0" err="1" smtClean="0"/>
              <a:t>kilometara</a:t>
            </a:r>
            <a:r>
              <a:rPr lang="en-US" sz="1800" dirty="0" smtClean="0"/>
              <a:t> </a:t>
            </a:r>
            <a:r>
              <a:rPr lang="en-US" sz="1800" dirty="0" err="1" smtClean="0"/>
              <a:t>smiruje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postaje</a:t>
            </a:r>
            <a:r>
              <a:rPr lang="en-US" sz="1800" dirty="0" smtClean="0"/>
              <a:t> </a:t>
            </a:r>
            <a:r>
              <a:rPr lang="en-US" sz="1800" dirty="0" err="1" smtClean="0"/>
              <a:t>mirna</a:t>
            </a:r>
            <a:r>
              <a:rPr lang="en-US" sz="1800" dirty="0" smtClean="0"/>
              <a:t> </a:t>
            </a:r>
            <a:r>
              <a:rPr lang="en-US" sz="1800" dirty="0" err="1" smtClean="0"/>
              <a:t>rijeka</a:t>
            </a:r>
            <a:r>
              <a:rPr lang="en-US" sz="1800" dirty="0" smtClean="0"/>
              <a:t> </a:t>
            </a:r>
            <a:r>
              <a:rPr lang="en-US" sz="1800" dirty="0" err="1" smtClean="0"/>
              <a:t>ispresjecana</a:t>
            </a:r>
            <a:r>
              <a:rPr lang="en-US" sz="1800" dirty="0" smtClean="0"/>
              <a:t> </a:t>
            </a:r>
            <a:r>
              <a:rPr lang="en-US" sz="1800" dirty="0" err="1" smtClean="0"/>
              <a:t>mnogim</a:t>
            </a:r>
            <a:r>
              <a:rPr lang="en-US" sz="1800" dirty="0" smtClean="0"/>
              <a:t> </a:t>
            </a:r>
            <a:r>
              <a:rPr lang="en-US" sz="1800" dirty="0" err="1" smtClean="0"/>
              <a:t>umjetnim</a:t>
            </a:r>
            <a:r>
              <a:rPr lang="en-US" sz="1800" dirty="0" smtClean="0"/>
              <a:t> </a:t>
            </a:r>
            <a:r>
              <a:rPr lang="en-US" sz="1800" dirty="0" err="1" smtClean="0"/>
              <a:t>slapovima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u </a:t>
            </a:r>
            <a:r>
              <a:rPr lang="en-US" sz="1800" dirty="0" err="1" smtClean="0"/>
              <a:t>povijesti</a:t>
            </a:r>
            <a:r>
              <a:rPr lang="en-US" sz="1800" dirty="0" smtClean="0"/>
              <a:t> </a:t>
            </a:r>
            <a:r>
              <a:rPr lang="en-US" sz="1800" dirty="0" err="1" smtClean="0"/>
              <a:t>služili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pokretanje</a:t>
            </a:r>
            <a:r>
              <a:rPr lang="en-US" sz="1800" dirty="0" smtClean="0"/>
              <a:t> </a:t>
            </a:r>
            <a:r>
              <a:rPr lang="en-US" sz="1800" dirty="0" err="1" smtClean="0"/>
              <a:t>vodenica</a:t>
            </a:r>
            <a:r>
              <a:rPr lang="hr-HR" sz="1800" dirty="0" smtClean="0"/>
              <a:t>.</a:t>
            </a:r>
            <a:r>
              <a:rPr lang="en-US" sz="1800" dirty="0" smtClean="0"/>
              <a:t>: </a:t>
            </a:r>
            <a:r>
              <a:rPr lang="en-US" sz="1800" dirty="0" err="1" smtClean="0"/>
              <a:t>mlinova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pilana</a:t>
            </a:r>
            <a:endParaRPr lang="en-US" sz="1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Kupa-Karlo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2857500" cy="2143125"/>
          </a:xfrm>
          <a:prstGeom prst="rect">
            <a:avLst/>
          </a:prstGeom>
          <a:noFill/>
        </p:spPr>
      </p:pic>
      <p:pic>
        <p:nvPicPr>
          <p:cNvPr id="45060" name="Picture 4" descr="http://t0.gstatic.com/images?q=tbn:ANd9GcQMnwJI3TxLVzyEqjDPGAHJkKhz3v7Yhl6BggqfzY9s3SIDzYm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38400" cy="1847851"/>
          </a:xfrm>
          <a:prstGeom prst="rect">
            <a:avLst/>
          </a:prstGeom>
          <a:noFill/>
        </p:spPr>
      </p:pic>
      <p:pic>
        <p:nvPicPr>
          <p:cNvPr id="45062" name="Picture 6" descr="http://t3.gstatic.com/images?q=tbn:ANd9GcTajUbOz-s_ASmOy5bVYFq14u66dZ041SDOhyfYQ6mj6YeEaiLG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2438400" cy="1847851"/>
          </a:xfrm>
          <a:prstGeom prst="rect">
            <a:avLst/>
          </a:prstGeom>
          <a:noFill/>
        </p:spPr>
      </p:pic>
      <p:pic>
        <p:nvPicPr>
          <p:cNvPr id="45064" name="Picture 8" descr="http://t0.gstatic.com/images?q=tbn:ANd9GcThzzGFZOaoDBFQu8cSfy9OU2LT5lJ6EdG44-bzkL9pCRTEUCQa4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362200"/>
            <a:ext cx="2438400" cy="1847851"/>
          </a:xfrm>
          <a:prstGeom prst="rect">
            <a:avLst/>
          </a:prstGeom>
          <a:noFill/>
        </p:spPr>
      </p:pic>
      <p:pic>
        <p:nvPicPr>
          <p:cNvPr id="8" name="Picture 4" descr="http://www.lekenik.hr/sadrzaj/tekst/karta.gi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762000"/>
            <a:ext cx="3810000" cy="3181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3" y="2256885"/>
            <a:ext cx="8229600" cy="1143000"/>
          </a:xfrm>
        </p:spPr>
        <p:txBody>
          <a:bodyPr/>
          <a:lstStyle/>
          <a:p>
            <a:r>
              <a:rPr lang="hr-HR" dirty="0" smtClean="0"/>
              <a:t>       </a:t>
            </a:r>
            <a:r>
              <a:rPr lang="hr-HR" sz="3600" i="1" dirty="0" smtClean="0"/>
              <a:t>Rijeke jadranskog slijeva</a:t>
            </a:r>
            <a:endParaRPr lang="en-US" sz="3600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Zrmanja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389120"/>
          </a:xfrm>
        </p:spPr>
        <p:txBody>
          <a:bodyPr/>
          <a:lstStyle/>
          <a:p>
            <a:r>
              <a:rPr lang="en-US" sz="2800" b="1" dirty="0" err="1" smtClean="0"/>
              <a:t>Zrmanja</a:t>
            </a:r>
            <a:r>
              <a:rPr lang="en-US" sz="2800" dirty="0" smtClean="0"/>
              <a:t> je </a:t>
            </a:r>
            <a:r>
              <a:rPr lang="en-US" sz="2800" dirty="0" err="1" smtClean="0"/>
              <a:t>rijeka</a:t>
            </a:r>
            <a:r>
              <a:rPr lang="en-US" sz="2800" dirty="0" smtClean="0"/>
              <a:t> u </a:t>
            </a:r>
            <a:r>
              <a:rPr lang="en-US" sz="2800" dirty="0" err="1" smtClean="0"/>
              <a:t>južnoj</a:t>
            </a:r>
            <a:r>
              <a:rPr lang="en-US" sz="2800" dirty="0" smtClean="0"/>
              <a:t> </a:t>
            </a:r>
            <a:r>
              <a:rPr lang="en-US" sz="2800" dirty="0" err="1" smtClean="0"/>
              <a:t>Hrvatskoj</a:t>
            </a:r>
            <a:r>
              <a:rPr lang="en-US" sz="2800" dirty="0" smtClean="0"/>
              <a:t>, </a:t>
            </a:r>
            <a:r>
              <a:rPr lang="en-US" sz="2800" dirty="0" err="1" smtClean="0"/>
              <a:t>izvire</a:t>
            </a:r>
            <a:r>
              <a:rPr lang="en-US" sz="2800" dirty="0" smtClean="0"/>
              <a:t> </a:t>
            </a:r>
            <a:r>
              <a:rPr lang="en-US" sz="2800" dirty="0" err="1" smtClean="0"/>
              <a:t>ispod</a:t>
            </a:r>
            <a:r>
              <a:rPr lang="en-US" sz="2800" dirty="0" smtClean="0"/>
              <a:t> </a:t>
            </a:r>
            <a:r>
              <a:rPr lang="en-US" sz="2800" dirty="0" err="1" smtClean="0"/>
              <a:t>planine</a:t>
            </a:r>
            <a:r>
              <a:rPr lang="en-US" sz="2800" dirty="0" smtClean="0"/>
              <a:t> </a:t>
            </a:r>
            <a:r>
              <a:rPr lang="en-US" sz="2800" dirty="0" err="1" smtClean="0"/>
              <a:t>Poštak</a:t>
            </a:r>
            <a:r>
              <a:rPr lang="en-US" sz="2800" dirty="0" smtClean="0"/>
              <a:t> u </a:t>
            </a:r>
            <a:r>
              <a:rPr lang="en-US" sz="2800" dirty="0" err="1" smtClean="0"/>
              <a:t>južnom</a:t>
            </a:r>
            <a:r>
              <a:rPr lang="en-US" sz="2800" dirty="0" smtClean="0"/>
              <a:t> </a:t>
            </a:r>
            <a:r>
              <a:rPr lang="en-US" sz="2800" dirty="0" err="1" smtClean="0"/>
              <a:t>dijelu</a:t>
            </a:r>
            <a:r>
              <a:rPr lang="en-US" sz="2800" dirty="0" smtClean="0"/>
              <a:t> Like, a </a:t>
            </a:r>
            <a:r>
              <a:rPr lang="en-US" sz="2800" dirty="0" err="1" smtClean="0"/>
              <a:t>ulijeva</a:t>
            </a:r>
            <a:r>
              <a:rPr lang="en-US" sz="2800" dirty="0" smtClean="0"/>
              <a:t> se u </a:t>
            </a:r>
            <a:r>
              <a:rPr lang="hr-HR" sz="2800" u="sng" dirty="0" smtClean="0"/>
              <a:t>Novigradsko more</a:t>
            </a:r>
            <a:r>
              <a:rPr lang="en-US" sz="2800" dirty="0" smtClean="0"/>
              <a:t> 12 </a:t>
            </a:r>
            <a:r>
              <a:rPr lang="en-US" sz="2800" dirty="0" err="1" smtClean="0"/>
              <a:t>kilometara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 </a:t>
            </a:r>
            <a:r>
              <a:rPr lang="en-US" sz="2800" dirty="0" err="1" smtClean="0"/>
              <a:t>Obrovca</a:t>
            </a:r>
            <a:r>
              <a:rPr lang="en-US" sz="2800" dirty="0" smtClean="0"/>
              <a:t>. </a:t>
            </a:r>
            <a:r>
              <a:rPr lang="en-US" sz="2800" dirty="0" err="1" smtClean="0"/>
              <a:t>Plovna</a:t>
            </a:r>
            <a:r>
              <a:rPr lang="en-US" sz="2800" dirty="0" smtClean="0"/>
              <a:t> je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Obrovca</a:t>
            </a:r>
            <a:r>
              <a:rPr lang="en-US" sz="2800" dirty="0" smtClean="0"/>
              <a:t> do </a:t>
            </a:r>
            <a:r>
              <a:rPr lang="en-US" sz="2800" dirty="0" err="1" smtClean="0"/>
              <a:t>ušća</a:t>
            </a:r>
            <a:r>
              <a:rPr lang="en-US" sz="2800" dirty="0" smtClean="0"/>
              <a:t>,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manja</a:t>
            </a:r>
            <a:r>
              <a:rPr lang="en-US" sz="2800" dirty="0" smtClean="0"/>
              <a:t> </a:t>
            </a:r>
            <a:r>
              <a:rPr lang="en-US" sz="2800" dirty="0" err="1" smtClean="0"/>
              <a:t>plovila</a:t>
            </a:r>
            <a:r>
              <a:rPr lang="en-US" sz="2800" dirty="0" smtClean="0"/>
              <a:t>..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hirc.botanic.hr/HBoD/IPA/Maps/ipa-zrmanja%20muskov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83" y="1935163"/>
            <a:ext cx="647483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t3.gstatic.com/images?q=tbn:ANd9GcSCJIChBGYmOZWPpvfF3aD_ZTkWhxjmkC2JU1liq7jfKUU0GIM9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225">
            <a:off x="1573346" y="1308880"/>
            <a:ext cx="2828925" cy="1619251"/>
          </a:xfrm>
          <a:prstGeom prst="rect">
            <a:avLst/>
          </a:prstGeom>
          <a:noFill/>
        </p:spPr>
      </p:pic>
      <p:pic>
        <p:nvPicPr>
          <p:cNvPr id="20484" name="Picture 4" descr="http://t3.gstatic.com/images?q=tbn:ANd9GcQJGCYf_zq1dGKgNc_qfeP4o6bvISnh97c6ObNntQQOB1xmGvZ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5597">
            <a:off x="4752232" y="2075459"/>
            <a:ext cx="2647950" cy="1724025"/>
          </a:xfrm>
          <a:prstGeom prst="rect">
            <a:avLst/>
          </a:prstGeom>
          <a:noFill/>
        </p:spPr>
      </p:pic>
      <p:pic>
        <p:nvPicPr>
          <p:cNvPr id="20488" name="Picture 8" descr="http://t1.gstatic.com/images?q=tbn:ANd9GcTA7McxdpKF0JAq5frZimEcK0wZoIyyDsFyIiR82lsysHxZiRz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5823">
            <a:off x="5248600" y="4533562"/>
            <a:ext cx="2724150" cy="1676400"/>
          </a:xfrm>
          <a:prstGeom prst="rect">
            <a:avLst/>
          </a:prstGeom>
          <a:noFill/>
        </p:spPr>
      </p:pic>
      <p:pic>
        <p:nvPicPr>
          <p:cNvPr id="20494" name="Picture 14" descr="http://t2.gstatic.com/images?q=tbn:ANd9GcQpe63jjQvTvKcU_zOGpERoD5AVrTZd5OAaayS_XsQXz9EKh8Zp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2772">
            <a:off x="1093562" y="4201720"/>
            <a:ext cx="3038475" cy="1504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Krka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Ukupna</a:t>
            </a:r>
            <a:r>
              <a:rPr lang="en-US" sz="1800" dirty="0" smtClean="0"/>
              <a:t> </a:t>
            </a:r>
            <a:r>
              <a:rPr lang="en-US" sz="1800" dirty="0" err="1" smtClean="0"/>
              <a:t>duljina</a:t>
            </a:r>
            <a:r>
              <a:rPr lang="en-US" sz="1800" dirty="0" smtClean="0"/>
              <a:t> </a:t>
            </a:r>
            <a:r>
              <a:rPr lang="en-US" sz="1800" dirty="0" err="1" smtClean="0"/>
              <a:t>rijeke</a:t>
            </a:r>
            <a:r>
              <a:rPr lang="en-US" sz="1800" dirty="0" smtClean="0"/>
              <a:t>, s </a:t>
            </a:r>
            <a:r>
              <a:rPr lang="en-US" sz="1800" dirty="0" err="1" smtClean="0"/>
              <a:t>potopljenim</a:t>
            </a:r>
            <a:r>
              <a:rPr lang="en-US" sz="1800" dirty="0" smtClean="0"/>
              <a:t> </a:t>
            </a:r>
            <a:r>
              <a:rPr lang="en-US" sz="1800" dirty="0" err="1" smtClean="0"/>
              <a:t>dijelom</a:t>
            </a:r>
            <a:r>
              <a:rPr lang="en-US" sz="1800" dirty="0" smtClean="0"/>
              <a:t> </a:t>
            </a:r>
            <a:r>
              <a:rPr lang="en-US" sz="1800" dirty="0" err="1" smtClean="0"/>
              <a:t>ušća</a:t>
            </a:r>
            <a:r>
              <a:rPr lang="en-US" sz="1800" dirty="0" smtClean="0"/>
              <a:t>, </a:t>
            </a:r>
            <a:r>
              <a:rPr lang="en-US" sz="1800" dirty="0" err="1" smtClean="0"/>
              <a:t>iznosi</a:t>
            </a:r>
            <a:r>
              <a:rPr lang="en-US" sz="1800" dirty="0" smtClean="0"/>
              <a:t> 72.5 km,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čega</a:t>
            </a:r>
            <a:r>
              <a:rPr lang="en-US" sz="1800" dirty="0" smtClean="0"/>
              <a:t> 49 km </a:t>
            </a:r>
            <a:r>
              <a:rPr lang="en-US" sz="1800" dirty="0" err="1" smtClean="0"/>
              <a:t>čini</a:t>
            </a:r>
            <a:r>
              <a:rPr lang="en-US" sz="1800" dirty="0" smtClean="0"/>
              <a:t> </a:t>
            </a:r>
            <a:r>
              <a:rPr lang="en-US" sz="1800" dirty="0" err="1" smtClean="0"/>
              <a:t>slatkovodni</a:t>
            </a:r>
            <a:r>
              <a:rPr lang="en-US" sz="1800" dirty="0" smtClean="0"/>
              <a:t> </a:t>
            </a:r>
            <a:r>
              <a:rPr lang="en-US" sz="1800" dirty="0" err="1" smtClean="0"/>
              <a:t>vodotok</a:t>
            </a:r>
            <a:r>
              <a:rPr lang="en-US" sz="1800" dirty="0" smtClean="0"/>
              <a:t>, a 23.5 km </a:t>
            </a:r>
            <a:r>
              <a:rPr lang="en-US" sz="1800" dirty="0" err="1" smtClean="0"/>
              <a:t>bočati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Krka</a:t>
            </a:r>
            <a:r>
              <a:rPr lang="en-US" sz="1800" dirty="0" smtClean="0"/>
              <a:t> </a:t>
            </a:r>
            <a:r>
              <a:rPr lang="en-US" sz="1800" dirty="0" err="1" smtClean="0"/>
              <a:t>teče</a:t>
            </a:r>
            <a:r>
              <a:rPr lang="en-US" sz="1800" dirty="0" smtClean="0"/>
              <a:t> </a:t>
            </a:r>
            <a:r>
              <a:rPr lang="en-US" sz="1800" dirty="0" err="1" smtClean="0"/>
              <a:t>Kninskim</a:t>
            </a:r>
            <a:r>
              <a:rPr lang="en-US" sz="1800" dirty="0" smtClean="0"/>
              <a:t> </a:t>
            </a:r>
            <a:r>
              <a:rPr lang="en-US" sz="1800" dirty="0" err="1" smtClean="0"/>
              <a:t>i</a:t>
            </a:r>
            <a:r>
              <a:rPr lang="en-US" sz="1800" dirty="0" smtClean="0"/>
              <a:t> </a:t>
            </a:r>
            <a:r>
              <a:rPr lang="en-US" sz="1800" dirty="0" err="1" smtClean="0"/>
              <a:t>Kosovim</a:t>
            </a:r>
            <a:r>
              <a:rPr lang="en-US" sz="1800" dirty="0" smtClean="0"/>
              <a:t> </a:t>
            </a:r>
            <a:r>
              <a:rPr lang="en-US" sz="1800" dirty="0" err="1" smtClean="0"/>
              <a:t>poljem</a:t>
            </a:r>
            <a:r>
              <a:rPr lang="en-US" sz="1800" dirty="0" smtClean="0"/>
              <a:t>, </a:t>
            </a:r>
            <a:r>
              <a:rPr lang="en-US" sz="1800" dirty="0" err="1" smtClean="0"/>
              <a:t>gdje</a:t>
            </a:r>
            <a:r>
              <a:rPr lang="en-US" sz="1800" dirty="0" smtClean="0"/>
              <a:t> prima </a:t>
            </a:r>
            <a:r>
              <a:rPr lang="en-US" sz="1800" dirty="0" err="1" smtClean="0"/>
              <a:t>prve</a:t>
            </a:r>
            <a:r>
              <a:rPr lang="en-US" sz="1800" dirty="0" smtClean="0"/>
              <a:t> </a:t>
            </a:r>
            <a:r>
              <a:rPr lang="en-US" sz="1800" dirty="0" err="1" smtClean="0"/>
              <a:t>značajne</a:t>
            </a:r>
            <a:r>
              <a:rPr lang="en-US" sz="1800" dirty="0" smtClean="0"/>
              <a:t> </a:t>
            </a:r>
            <a:r>
              <a:rPr lang="en-US" sz="1800" dirty="0" err="1" smtClean="0"/>
              <a:t>pritoke</a:t>
            </a:r>
            <a:r>
              <a:rPr lang="en-US" sz="1800" dirty="0" smtClean="0"/>
              <a:t>. Na </a:t>
            </a:r>
            <a:r>
              <a:rPr lang="en-US" sz="1800" dirty="0" err="1" smtClean="0"/>
              <a:t>izlazu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polja</a:t>
            </a:r>
            <a:r>
              <a:rPr lang="en-US" sz="1800" dirty="0" smtClean="0"/>
              <a:t> </a:t>
            </a:r>
            <a:r>
              <a:rPr lang="en-US" sz="1800" dirty="0" err="1" smtClean="0"/>
              <a:t>Krka</a:t>
            </a:r>
            <a:r>
              <a:rPr lang="en-US" sz="1800" dirty="0" smtClean="0"/>
              <a:t> </a:t>
            </a:r>
            <a:r>
              <a:rPr lang="en-US" sz="1800" dirty="0" err="1" smtClean="0"/>
              <a:t>ulazi</a:t>
            </a:r>
            <a:r>
              <a:rPr lang="en-US" sz="1800" dirty="0" smtClean="0"/>
              <a:t> u </a:t>
            </a:r>
            <a:r>
              <a:rPr lang="en-US" sz="1800" u="sng" dirty="0" err="1" smtClean="0"/>
              <a:t>kanjon</a:t>
            </a:r>
            <a:r>
              <a:rPr lang="hr-HR" sz="1800" u="sng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Rijeke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Rijeke u Hrvatskoj pripadaju dvama slijevovima: crnomorskom i jadranskom. Oko 62% rijeka Hrvatske pripada crnomorskom, dok ostatak od 38% pripada jadranskom slijevu. Granicu između ta dva slijeva čini razvodnica ili vododjelnica koja ide vrhovima dinarskih planina</a:t>
            </a:r>
            <a:r>
              <a:rPr lang="hr-H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iograd4you.com/assets/images/biograd/krka/kr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Neretva i Cetina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en-US" dirty="0" err="1" smtClean="0"/>
              <a:t>Najvažnije</a:t>
            </a:r>
            <a:r>
              <a:rPr lang="en-US" dirty="0" smtClean="0"/>
              <a:t> </a:t>
            </a:r>
            <a:r>
              <a:rPr lang="en-US" dirty="0" err="1" smtClean="0"/>
              <a:t>rijeke</a:t>
            </a:r>
            <a:r>
              <a:rPr lang="en-US" dirty="0" smtClean="0"/>
              <a:t> </a:t>
            </a:r>
            <a:r>
              <a:rPr lang="en-US" dirty="0" err="1" smtClean="0"/>
              <a:t>jadranskog</a:t>
            </a:r>
            <a:r>
              <a:rPr lang="en-US" dirty="0" smtClean="0"/>
              <a:t> </a:t>
            </a:r>
            <a:r>
              <a:rPr lang="en-US" dirty="0" err="1" smtClean="0"/>
              <a:t>slijeva</a:t>
            </a:r>
            <a:r>
              <a:rPr lang="en-US" dirty="0" smtClean="0"/>
              <a:t> </a:t>
            </a:r>
            <a:r>
              <a:rPr lang="en-US" dirty="0" err="1" smtClean="0"/>
              <a:t>jesu</a:t>
            </a:r>
            <a:r>
              <a:rPr lang="en-US" dirty="0" smtClean="0"/>
              <a:t> </a:t>
            </a:r>
            <a:r>
              <a:rPr lang="en-US" dirty="0" err="1" smtClean="0"/>
              <a:t>Neretva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/>
              <a:t>Cetina</a:t>
            </a:r>
            <a:r>
              <a:rPr lang="en-US" dirty="0" smtClean="0"/>
              <a:t>. </a:t>
            </a:r>
            <a:r>
              <a:rPr lang="en-US" dirty="0" err="1" smtClean="0"/>
              <a:t>Neretva</a:t>
            </a:r>
            <a:r>
              <a:rPr lang="en-US" dirty="0" smtClean="0"/>
              <a:t> je </a:t>
            </a:r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svojoj</a:t>
            </a:r>
            <a:r>
              <a:rPr lang="en-US" dirty="0" smtClean="0"/>
              <a:t> </a:t>
            </a:r>
            <a:r>
              <a:rPr lang="en-US" dirty="0" err="1" smtClean="0"/>
              <a:t>plodnoj</a:t>
            </a:r>
            <a:r>
              <a:rPr lang="en-US" dirty="0" smtClean="0"/>
              <a:t> </a:t>
            </a:r>
            <a:r>
              <a:rPr lang="en-US" dirty="0" err="1" smtClean="0"/>
              <a:t>delti</a:t>
            </a:r>
            <a:r>
              <a:rPr lang="en-US" dirty="0" smtClean="0"/>
              <a:t> 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poljoprivredno</a:t>
            </a:r>
            <a:r>
              <a:rPr lang="en-US" dirty="0" smtClean="0"/>
              <a:t> </a:t>
            </a:r>
            <a:r>
              <a:rPr lang="en-US" dirty="0" err="1" smtClean="0"/>
              <a:t>valorizirana</a:t>
            </a:r>
            <a:r>
              <a:rPr lang="en-US" dirty="0" smtClean="0"/>
              <a:t> pa u </a:t>
            </a:r>
            <a:r>
              <a:rPr lang="en-US" dirty="0" err="1" smtClean="0"/>
              <a:t>njoj</a:t>
            </a:r>
            <a:r>
              <a:rPr lang="en-US" dirty="0" smtClean="0"/>
              <a:t> </a:t>
            </a:r>
            <a:r>
              <a:rPr lang="en-US" dirty="0" err="1" smtClean="0"/>
              <a:t>uspijeva</a:t>
            </a:r>
            <a:r>
              <a:rPr lang="en-US" dirty="0" smtClean="0"/>
              <a:t> </a:t>
            </a:r>
            <a:r>
              <a:rPr lang="en-US" dirty="0" err="1" smtClean="0"/>
              <a:t>južno</a:t>
            </a:r>
            <a:r>
              <a:rPr lang="en-US" dirty="0" smtClean="0"/>
              <a:t> </a:t>
            </a:r>
            <a:r>
              <a:rPr lang="en-US" dirty="0" err="1" smtClean="0"/>
              <a:t>voće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Cetina</a:t>
            </a:r>
            <a:r>
              <a:rPr lang="en-US" dirty="0" smtClean="0"/>
              <a:t> </a:t>
            </a:r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brojnim</a:t>
            </a:r>
            <a:r>
              <a:rPr lang="en-US" dirty="0" smtClean="0"/>
              <a:t> </a:t>
            </a:r>
            <a:r>
              <a:rPr lang="en-US" dirty="0" err="1" smtClean="0"/>
              <a:t>hidroelektranama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je </a:t>
            </a:r>
            <a:r>
              <a:rPr lang="en-US" dirty="0" err="1" smtClean="0"/>
              <a:t>najpoznatija</a:t>
            </a:r>
            <a:r>
              <a:rPr lang="en-US" dirty="0" smtClean="0"/>
              <a:t> HE </a:t>
            </a:r>
            <a:r>
              <a:rPr lang="en-US" dirty="0" err="1" smtClean="0"/>
              <a:t>Peruča</a:t>
            </a:r>
            <a:r>
              <a:rPr lang="en-US" dirty="0" smtClean="0"/>
              <a:t> s </a:t>
            </a:r>
            <a:r>
              <a:rPr lang="en-US" dirty="0" err="1" smtClean="0"/>
              <a:t>umjetno</a:t>
            </a:r>
            <a:r>
              <a:rPr lang="en-US" dirty="0" smtClean="0"/>
              <a:t> </a:t>
            </a:r>
            <a:r>
              <a:rPr lang="en-US" dirty="0" err="1" smtClean="0"/>
              <a:t>stvorenim</a:t>
            </a:r>
            <a:r>
              <a:rPr lang="en-US" dirty="0" smtClean="0"/>
              <a:t> </a:t>
            </a:r>
            <a:r>
              <a:rPr lang="en-US" dirty="0" err="1" smtClean="0"/>
              <a:t>Peručkim</a:t>
            </a:r>
            <a:r>
              <a:rPr lang="en-US" dirty="0" smtClean="0"/>
              <a:t> </a:t>
            </a:r>
            <a:r>
              <a:rPr lang="en-US" dirty="0" err="1" smtClean="0"/>
              <a:t>jezerom</a:t>
            </a:r>
            <a:r>
              <a:rPr lang="en-US" dirty="0" smtClean="0"/>
              <a:t>.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rijeke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Istri</a:t>
            </a:r>
            <a:r>
              <a:rPr lang="en-US" dirty="0" smtClean="0"/>
              <a:t> (</a:t>
            </a:r>
            <a:r>
              <a:rPr lang="en-US" dirty="0" err="1" smtClean="0"/>
              <a:t>Dragonja</a:t>
            </a:r>
            <a:r>
              <a:rPr lang="en-US" dirty="0" smtClean="0"/>
              <a:t>, </a:t>
            </a:r>
            <a:r>
              <a:rPr lang="en-US" dirty="0" err="1" smtClean="0"/>
              <a:t>Mirna</a:t>
            </a:r>
            <a:r>
              <a:rPr lang="hr-HR" dirty="0" smtClean="0"/>
              <a:t>,</a:t>
            </a:r>
            <a:r>
              <a:rPr lang="en-US" dirty="0" smtClean="0"/>
              <a:t> </a:t>
            </a:r>
            <a:r>
              <a:rPr lang="en-US" dirty="0" err="1" smtClean="0"/>
              <a:t>Raša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/>
              <a:t>Boljunčica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Dalmaciji</a:t>
            </a:r>
            <a:r>
              <a:rPr lang="en-US" dirty="0" smtClean="0"/>
              <a:t> (</a:t>
            </a:r>
            <a:r>
              <a:rPr lang="en-US" dirty="0" err="1" smtClean="0"/>
              <a:t>Zrmanja</a:t>
            </a:r>
            <a:r>
              <a:rPr lang="en-US" dirty="0" smtClean="0"/>
              <a:t>, </a:t>
            </a:r>
            <a:r>
              <a:rPr lang="en-US" dirty="0" err="1" smtClean="0"/>
              <a:t>Krka</a:t>
            </a:r>
            <a:r>
              <a:rPr lang="en-US" dirty="0" smtClean="0"/>
              <a:t>, </a:t>
            </a:r>
            <a:r>
              <a:rPr lang="en-US" dirty="0" err="1" smtClean="0"/>
              <a:t>Čikola</a:t>
            </a:r>
            <a:r>
              <a:rPr lang="en-US" dirty="0" smtClean="0"/>
              <a:t>, </a:t>
            </a:r>
            <a:r>
              <a:rPr lang="en-US" dirty="0" err="1" smtClean="0"/>
              <a:t>Jadro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Cetina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vir-rafting.com/images/karta_o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0008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812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t1.gstatic.com/images?q=tbn:ANd9GcSwLmWww9v81Fa4dADtwk3wkcOTTS6h6si5HuRzLxicBreifm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838450" cy="1609726"/>
          </a:xfrm>
          <a:prstGeom prst="rect">
            <a:avLst/>
          </a:prstGeom>
          <a:noFill/>
        </p:spPr>
      </p:pic>
      <p:pic>
        <p:nvPicPr>
          <p:cNvPr id="46084" name="Picture 4" descr="http://t1.gstatic.com/images?q=tbn:ANd9GcQcm6q52RCZASR0HKyDRxFZpBwJ14iGAzAjKNm7_b3I6EEIHP_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0"/>
            <a:ext cx="2466975" cy="1847851"/>
          </a:xfrm>
          <a:prstGeom prst="rect">
            <a:avLst/>
          </a:prstGeom>
          <a:noFill/>
        </p:spPr>
      </p:pic>
      <p:pic>
        <p:nvPicPr>
          <p:cNvPr id="46086" name="Picture 6" descr="http://t1.gstatic.com/images?q=tbn:ANd9GcSgWVeAWze2_PSwxxnFbGBVwfItlgV9XLYuboE2FV0FvM0Vrve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2714625" cy="1685926"/>
          </a:xfrm>
          <a:prstGeom prst="rect">
            <a:avLst/>
          </a:prstGeom>
          <a:noFill/>
        </p:spPr>
      </p:pic>
      <p:pic>
        <p:nvPicPr>
          <p:cNvPr id="46088" name="Picture 8" descr="http://t2.gstatic.com/images?q=tbn:ANd9GcQmTcD3mevjVWJmNkvIPeqM3xZzP3LFBrTJawF1vFc5E_mb1u8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67000"/>
            <a:ext cx="2495550" cy="1828800"/>
          </a:xfrm>
          <a:prstGeom prst="rect">
            <a:avLst/>
          </a:prstGeom>
          <a:noFill/>
        </p:spPr>
      </p:pic>
      <p:pic>
        <p:nvPicPr>
          <p:cNvPr id="46090" name="Picture 10" descr="http://t3.gstatic.com/images?q=tbn:ANd9GcSdPYCDgW5yMOHm-60RvgX3Cy3A4qNc5zcg2-uNJp7b821Z7u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62400"/>
            <a:ext cx="2466975" cy="18478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5867400"/>
            <a:ext cx="2827761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Jedan od izvora cetine</a:t>
            </a:r>
            <a:endParaRPr lang="en-US" sz="2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6019800" y="5715000"/>
            <a:ext cx="38100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943600" y="5257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maraton-ladja.hr/image/karta%20Nere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7620000" cy="5400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304800"/>
            <a:ext cx="281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Neretva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2.gstatic.com/images?q=tbn:ANd9GcStgbcjkZvjN-hNKZklOEoTzIsNtPUlkHxVBRFkpLFkUezzFe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4471">
            <a:off x="549140" y="435779"/>
            <a:ext cx="2619375" cy="1743076"/>
          </a:xfrm>
          <a:prstGeom prst="rect">
            <a:avLst/>
          </a:prstGeom>
          <a:noFill/>
        </p:spPr>
      </p:pic>
      <p:pic>
        <p:nvPicPr>
          <p:cNvPr id="46084" name="Picture 4" descr="http://t1.gstatic.com/images?q=tbn:ANd9GcSF5Se9Ci1Ft6rBQyKTcGerJFUS5Z1PbgZpD6xUqk9sD0orCI4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323">
            <a:off x="6383443" y="4347366"/>
            <a:ext cx="2466975" cy="1847851"/>
          </a:xfrm>
          <a:prstGeom prst="rect">
            <a:avLst/>
          </a:prstGeom>
          <a:noFill/>
        </p:spPr>
      </p:pic>
      <p:pic>
        <p:nvPicPr>
          <p:cNvPr id="46086" name="Picture 6" descr="http://t0.gstatic.com/images?q=tbn:ANd9GcQnuX4smFOpHj6RzcqAJHfM3QNjr3uCeA6KLdedNvoa0gi2rdUJ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5344">
            <a:off x="580837" y="4712769"/>
            <a:ext cx="1943100" cy="1457326"/>
          </a:xfrm>
          <a:prstGeom prst="rect">
            <a:avLst/>
          </a:prstGeom>
          <a:noFill/>
        </p:spPr>
      </p:pic>
      <p:pic>
        <p:nvPicPr>
          <p:cNvPr id="46088" name="Picture 8" descr="http://t0.gstatic.com/images?q=tbn:ANd9GcQasIe4lyb-BCuWtcj5NB_xPfZTUXyyZ2zOUI8pv_m5bLXYplrn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3369">
            <a:off x="3579523" y="4845961"/>
            <a:ext cx="2305050" cy="1485900"/>
          </a:xfrm>
          <a:prstGeom prst="rect">
            <a:avLst/>
          </a:prstGeom>
          <a:noFill/>
        </p:spPr>
      </p:pic>
      <p:pic>
        <p:nvPicPr>
          <p:cNvPr id="12292" name="Picture 4" descr="http://t1.gstatic.com/images?q=tbn:ANd9GcTdF_xwc9uWCNeXj9ypr7qt3pcbzqE_Pek4caF6ncqiR5Ge3GC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5789">
            <a:off x="1413471" y="2588162"/>
            <a:ext cx="2790825" cy="1638300"/>
          </a:xfrm>
          <a:prstGeom prst="rect">
            <a:avLst/>
          </a:prstGeom>
          <a:noFill/>
        </p:spPr>
      </p:pic>
      <p:pic>
        <p:nvPicPr>
          <p:cNvPr id="12294" name="Picture 6" descr="http://www.croatia-beaches.com/gallery/photos/neretva_del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9744">
            <a:off x="4559931" y="332550"/>
            <a:ext cx="4286250" cy="3409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Ponornice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    </a:t>
            </a:r>
            <a:r>
              <a:rPr lang="en-US" sz="2000" dirty="0" err="1" smtClean="0"/>
              <a:t>Poseban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fenomen</a:t>
            </a:r>
            <a:r>
              <a:rPr lang="en-US" sz="2000" dirty="0" smtClean="0"/>
              <a:t> </a:t>
            </a:r>
            <a:r>
              <a:rPr lang="en-US" sz="2000" dirty="0" err="1" smtClean="0"/>
              <a:t>rijeke</a:t>
            </a:r>
            <a:r>
              <a:rPr lang="en-US" sz="2000" dirty="0" smtClean="0"/>
              <a:t> </a:t>
            </a:r>
            <a:r>
              <a:rPr lang="en-US" sz="2000" dirty="0" err="1" smtClean="0"/>
              <a:t>ponorn</a:t>
            </a:r>
            <a:r>
              <a:rPr lang="hr-HR" sz="2000" dirty="0" smtClean="0"/>
              <a:t>ic</a:t>
            </a:r>
            <a:r>
              <a:rPr lang="en-US" sz="2000" dirty="0" smtClean="0"/>
              <a:t>e (</a:t>
            </a:r>
            <a:r>
              <a:rPr lang="en-US" sz="2000" dirty="0" err="1" smtClean="0"/>
              <a:t>Pazinčica</a:t>
            </a:r>
            <a:r>
              <a:rPr lang="en-US" sz="2000" dirty="0" smtClean="0"/>
              <a:t>, </a:t>
            </a:r>
            <a:r>
              <a:rPr lang="en-US" sz="2000" dirty="0" err="1" smtClean="0"/>
              <a:t>Lika</a:t>
            </a:r>
            <a:r>
              <a:rPr lang="en-US" sz="2000" dirty="0" smtClean="0"/>
              <a:t>, </a:t>
            </a:r>
            <a:r>
              <a:rPr lang="en-US" sz="2000" dirty="0" err="1" smtClean="0"/>
              <a:t>Gacka</a:t>
            </a:r>
            <a:r>
              <a:rPr lang="en-US" sz="2000" dirty="0" smtClean="0"/>
              <a:t>, </a:t>
            </a:r>
            <a:r>
              <a:rPr lang="en-US" sz="2000" dirty="0" err="1" smtClean="0"/>
              <a:t>Krbava</a:t>
            </a:r>
            <a:r>
              <a:rPr lang="en-US" sz="2000" dirty="0" smtClean="0"/>
              <a:t>)</a:t>
            </a:r>
            <a:r>
              <a:rPr lang="hr-HR" sz="2000" dirty="0" smtClean="0"/>
              <a:t>. Ove rijeke največim dijelom svoga toka teku kroz podzemlje,a na spojevima propusnih i nepropusnih stijena voda iz podzemnih pukotina izbija na površinu. Mjesto gdje voda izvire na površinu nazivamo </a:t>
            </a:r>
            <a:r>
              <a:rPr lang="hr-HR" sz="2000" b="1" dirty="0" smtClean="0"/>
              <a:t>vrulja</a:t>
            </a:r>
            <a:r>
              <a:rPr lang="hr-HR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hr-HR" dirty="0" smtClean="0"/>
              <a:t>                     Gacka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3.gstatic.com/images?q=tbn:ANd9GcR81KVqqkYfSW5apW_taNR3QarANdAAZdLpqElwTLi4dttTXDD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1774">
            <a:off x="3858713" y="2275918"/>
            <a:ext cx="2466975" cy="1847851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QlhBB1IiTG2H_63q4lwY_z3kYBFeZdU-d3HfttgZsq58ffyK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037">
            <a:off x="1546917" y="4348634"/>
            <a:ext cx="2619375" cy="1743076"/>
          </a:xfrm>
          <a:prstGeom prst="rect">
            <a:avLst/>
          </a:prstGeom>
          <a:noFill/>
        </p:spPr>
      </p:pic>
      <p:pic>
        <p:nvPicPr>
          <p:cNvPr id="8198" name="Picture 6" descr="http://t1.gstatic.com/images?q=tbn:ANd9GcQSrtC2Pl_PxRJwxRwtM8yJ1HjefU-T5GGUJ4rpvhfxYYvVas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7201">
            <a:off x="244579" y="2034133"/>
            <a:ext cx="2486025" cy="1838325"/>
          </a:xfrm>
          <a:prstGeom prst="rect">
            <a:avLst/>
          </a:prstGeom>
          <a:noFill/>
        </p:spPr>
      </p:pic>
      <p:pic>
        <p:nvPicPr>
          <p:cNvPr id="8200" name="Picture 8" descr="http://t3.gstatic.com/images?q=tbn:ANd9GcREgtqJ1ubB0YPDTlTM8ckWvq0Qv1mGjmhu9Q41jzb0dWGOGA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648200"/>
            <a:ext cx="2286000" cy="1676400"/>
          </a:xfrm>
          <a:prstGeom prst="rect">
            <a:avLst/>
          </a:prstGeom>
          <a:noFill/>
        </p:spPr>
      </p:pic>
      <p:pic>
        <p:nvPicPr>
          <p:cNvPr id="8202" name="Picture 10" descr="http://t0.gstatic.com/images?q=tbn:ANd9GcQGF-myU8lcFH2oV0gFAArc0ngkrjMh5beF2DTxCADBJg2EGDU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0559">
            <a:off x="6205230" y="1110731"/>
            <a:ext cx="2286000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1.gstatic.com/images?q=tbn:ANd9GcQaFwtScaujfGbPX7ASvpFYW582At27blF6BVWKzKE_wMO2HrZI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9527">
            <a:off x="5054841" y="4483718"/>
            <a:ext cx="2466975" cy="1857376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TcxpMC1LcM60gklxSGq73gksDWcfbHA1plt3njzgSzNQpGbq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2464">
            <a:off x="2839125" y="2761874"/>
            <a:ext cx="2466975" cy="1847851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QYQoNKDNQRKvYjxnYPsnYg3Fv-WjZiMyWY5JLI86rMbRUtMl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628900" cy="1743076"/>
          </a:xfrm>
          <a:prstGeom prst="rect">
            <a:avLst/>
          </a:prstGeom>
          <a:noFill/>
        </p:spPr>
      </p:pic>
      <p:pic>
        <p:nvPicPr>
          <p:cNvPr id="2056" name="Picture 8" descr="http://t2.gstatic.com/images?q=tbn:ANd9GcTy9eXO7Wz4YRV7xYKI4OKQiGNVNISyVeq-i8f7mnO8SuVDEyYk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4062">
            <a:off x="609599" y="1110455"/>
            <a:ext cx="2628900" cy="17430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5200" y="533400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Lika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 descr="http://t2.gstatic.com/images?q=tbn:ANd9GcQ-R93U_sdFuitRlIpOTEt2pPPe5S1bAs8IKtTYrpF0JYdYzMi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5720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g229.imageshack.us/img229/676/19710144r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52549"/>
            <a:ext cx="8572500" cy="55054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762000"/>
            <a:ext cx="579120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Kanal od rijeke Like do Gacke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89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r-HR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9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Deset</a:t>
            </a:r>
            <a:r>
              <a:rPr lang="en-US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najdužih</a:t>
            </a:r>
            <a:r>
              <a:rPr lang="en-US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rijeka</a:t>
            </a:r>
            <a:r>
              <a:rPr lang="en-US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19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Hrvatskoj</a:t>
            </a:r>
            <a:r>
              <a:rPr lang="en-US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</a:t>
            </a:r>
            <a:r>
              <a:rPr lang="en-US" sz="1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hr-HR" sz="19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900" dirty="0" smtClean="0"/>
          </a:p>
          <a:p>
            <a:r>
              <a:rPr lang="en-US" sz="1900" dirty="0" err="1" smtClean="0"/>
              <a:t>Dunav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2857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188 km)</a:t>
            </a:r>
          </a:p>
          <a:p>
            <a:r>
              <a:rPr lang="en-US" sz="1900" dirty="0" smtClean="0"/>
              <a:t>Sava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945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562 km)</a:t>
            </a:r>
          </a:p>
          <a:p>
            <a:r>
              <a:rPr lang="en-US" sz="1900" dirty="0" smtClean="0"/>
              <a:t>Drava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707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505 km)</a:t>
            </a:r>
          </a:p>
          <a:p>
            <a:r>
              <a:rPr lang="en-US" sz="1900" dirty="0" smtClean="0"/>
              <a:t>Mura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438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53 km)</a:t>
            </a:r>
          </a:p>
          <a:p>
            <a:r>
              <a:rPr lang="en-US" sz="1900" dirty="0" err="1" smtClean="0"/>
              <a:t>Kupa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296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296 km)</a:t>
            </a:r>
          </a:p>
          <a:p>
            <a:r>
              <a:rPr lang="en-US" sz="1900" dirty="0" err="1" smtClean="0"/>
              <a:t>Neretva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225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20 km)</a:t>
            </a:r>
          </a:p>
          <a:p>
            <a:r>
              <a:rPr lang="en-US" sz="1900" dirty="0" err="1" smtClean="0"/>
              <a:t>Una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212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120 km)</a:t>
            </a:r>
          </a:p>
          <a:p>
            <a:r>
              <a:rPr lang="en-US" sz="1900" dirty="0" err="1" smtClean="0"/>
              <a:t>Bosut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186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151 km)</a:t>
            </a:r>
          </a:p>
          <a:p>
            <a:r>
              <a:rPr lang="en-US" sz="1900" dirty="0" smtClean="0"/>
              <a:t>Korana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134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134 km)</a:t>
            </a:r>
          </a:p>
          <a:p>
            <a:r>
              <a:rPr lang="en-US" sz="1900" dirty="0" err="1" smtClean="0"/>
              <a:t>Bednja</a:t>
            </a:r>
            <a:r>
              <a:rPr lang="en-US" sz="1900" dirty="0" smtClean="0"/>
              <a:t> (</a:t>
            </a:r>
            <a:r>
              <a:rPr lang="en-US" sz="1900" dirty="0" err="1" smtClean="0"/>
              <a:t>ukupno</a:t>
            </a:r>
            <a:r>
              <a:rPr lang="en-US" sz="1900" dirty="0" smtClean="0"/>
              <a:t> 133 km; u </a:t>
            </a:r>
            <a:r>
              <a:rPr lang="en-US" sz="1900" dirty="0" err="1" smtClean="0"/>
              <a:t>Hrvatskoj</a:t>
            </a:r>
            <a:r>
              <a:rPr lang="en-US" sz="1900" dirty="0" smtClean="0"/>
              <a:t> 133 km)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Jezera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Hrvatska</a:t>
            </a:r>
            <a:r>
              <a:rPr lang="en-US" sz="2000" dirty="0" smtClean="0"/>
              <a:t> </a:t>
            </a:r>
            <a:r>
              <a:rPr lang="en-US" sz="2000" dirty="0" err="1" smtClean="0"/>
              <a:t>nema</a:t>
            </a:r>
            <a:r>
              <a:rPr lang="en-US" sz="2000" dirty="0" smtClean="0"/>
              <a:t> </a:t>
            </a:r>
            <a:r>
              <a:rPr lang="en-US" sz="2000" dirty="0" err="1" smtClean="0"/>
              <a:t>velikih</a:t>
            </a:r>
            <a:r>
              <a:rPr lang="en-US" sz="2000" dirty="0" smtClean="0"/>
              <a:t> </a:t>
            </a:r>
            <a:r>
              <a:rPr lang="en-US" sz="2000" dirty="0" err="1" smtClean="0"/>
              <a:t>jezera</a:t>
            </a:r>
            <a:r>
              <a:rPr lang="en-US" sz="2000" dirty="0" smtClean="0"/>
              <a:t> (</a:t>
            </a:r>
            <a:r>
              <a:rPr lang="en-US" sz="2000" dirty="0" err="1" smtClean="0"/>
              <a:t>najveće</a:t>
            </a:r>
            <a:r>
              <a:rPr lang="en-US" sz="2000" dirty="0" smtClean="0"/>
              <a:t>, </a:t>
            </a:r>
            <a:r>
              <a:rPr lang="en-US" sz="2000" dirty="0" err="1" smtClean="0"/>
              <a:t>Vransko</a:t>
            </a:r>
            <a:r>
              <a:rPr lang="en-US" sz="2000" dirty="0" smtClean="0"/>
              <a:t> </a:t>
            </a:r>
            <a:r>
              <a:rPr lang="en-US" sz="2000" dirty="0" err="1" smtClean="0"/>
              <a:t>kraj</a:t>
            </a:r>
            <a:r>
              <a:rPr lang="en-US" sz="2000" dirty="0" smtClean="0"/>
              <a:t> </a:t>
            </a:r>
            <a:r>
              <a:rPr lang="en-US" sz="2000" dirty="0" err="1" smtClean="0"/>
              <a:t>Biograda</a:t>
            </a:r>
            <a:r>
              <a:rPr lang="en-US" sz="2000" dirty="0" smtClean="0"/>
              <a:t>, </a:t>
            </a:r>
            <a:r>
              <a:rPr lang="en-US" sz="2000" dirty="0" err="1" smtClean="0"/>
              <a:t>ima</a:t>
            </a:r>
            <a:r>
              <a:rPr lang="en-US" sz="2000" dirty="0" smtClean="0"/>
              <a:t> </a:t>
            </a:r>
            <a:r>
              <a:rPr lang="en-US" sz="2000" dirty="0" err="1" smtClean="0"/>
              <a:t>površinu</a:t>
            </a:r>
            <a:r>
              <a:rPr lang="en-US" sz="2000" dirty="0" smtClean="0"/>
              <a:t> 30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). </a:t>
            </a:r>
            <a:r>
              <a:rPr lang="hr-HR" sz="2000" dirty="0" smtClean="0"/>
              <a:t> </a:t>
            </a:r>
          </a:p>
          <a:p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prirodnih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ljepotom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posebnostima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ističu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jezera</a:t>
            </a:r>
            <a:r>
              <a:rPr lang="en-US" sz="2000" dirty="0" smtClean="0"/>
              <a:t>:</a:t>
            </a:r>
            <a:endParaRPr lang="hr-HR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Plitvička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jezera</a:t>
            </a:r>
            <a:r>
              <a:rPr lang="en-US" sz="2000" dirty="0" smtClean="0"/>
              <a:t> (</a:t>
            </a:r>
            <a:r>
              <a:rPr lang="en-US" sz="2000" dirty="0" err="1" smtClean="0"/>
              <a:t>ujezereni</a:t>
            </a:r>
            <a:r>
              <a:rPr lang="en-US" sz="2000" dirty="0" smtClean="0"/>
              <a:t> </a:t>
            </a:r>
            <a:r>
              <a:rPr lang="en-US" sz="2000" dirty="0" err="1" smtClean="0"/>
              <a:t>tok</a:t>
            </a:r>
            <a:r>
              <a:rPr lang="en-US" sz="2000" dirty="0" smtClean="0"/>
              <a:t> </a:t>
            </a:r>
            <a:r>
              <a:rPr lang="en-US" sz="2000" dirty="0" err="1" smtClean="0"/>
              <a:t>rijeke</a:t>
            </a:r>
            <a:r>
              <a:rPr lang="en-US" sz="2000" dirty="0" smtClean="0"/>
              <a:t> </a:t>
            </a:r>
            <a:r>
              <a:rPr lang="en-US" sz="2000" dirty="0" err="1" smtClean="0"/>
              <a:t>Korane</a:t>
            </a:r>
            <a:r>
              <a:rPr lang="en-US" sz="2000" dirty="0" smtClean="0"/>
              <a:t>, </a:t>
            </a:r>
            <a:r>
              <a:rPr lang="en-US" sz="2000" dirty="0" err="1" smtClean="0"/>
              <a:t>sa</a:t>
            </a:r>
            <a:r>
              <a:rPr lang="en-US" sz="2000" dirty="0" smtClean="0"/>
              <a:t> 16 </a:t>
            </a:r>
            <a:r>
              <a:rPr lang="en-US" sz="2000" dirty="0" err="1" smtClean="0"/>
              <a:t>jezera</a:t>
            </a:r>
            <a:r>
              <a:rPr lang="en-US" sz="2000" dirty="0" smtClean="0"/>
              <a:t>),</a:t>
            </a:r>
          </a:p>
          <a:p>
            <a:r>
              <a:rPr lang="en-US" sz="2000" b="1" dirty="0" err="1" smtClean="0"/>
              <a:t>Crveno</a:t>
            </a:r>
            <a:r>
              <a:rPr lang="en-US" sz="2000" b="1" dirty="0" smtClean="0"/>
              <a:t> </a:t>
            </a:r>
            <a:r>
              <a:rPr lang="en-US" sz="2000" dirty="0" err="1" smtClean="0"/>
              <a:t>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Modro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 </a:t>
            </a:r>
            <a:r>
              <a:rPr lang="en-US" sz="2000" dirty="0" err="1" smtClean="0"/>
              <a:t>kraj</a:t>
            </a:r>
            <a:r>
              <a:rPr lang="en-US" sz="2000" dirty="0" smtClean="0"/>
              <a:t> </a:t>
            </a:r>
            <a:r>
              <a:rPr lang="en-US" sz="2000" dirty="0" err="1" smtClean="0"/>
              <a:t>Imotskoga</a:t>
            </a:r>
            <a:r>
              <a:rPr lang="en-US" sz="2000" dirty="0" smtClean="0"/>
              <a:t> (</a:t>
            </a:r>
            <a:r>
              <a:rPr lang="en-US" sz="2000" dirty="0" err="1" smtClean="0"/>
              <a:t>jedinstvene</a:t>
            </a:r>
            <a:r>
              <a:rPr lang="en-US" sz="2000" dirty="0" smtClean="0"/>
              <a:t> </a:t>
            </a:r>
            <a:r>
              <a:rPr lang="en-US" sz="2000" dirty="0" err="1" smtClean="0"/>
              <a:t>krške</a:t>
            </a:r>
            <a:r>
              <a:rPr lang="en-US" sz="2000" dirty="0" smtClean="0"/>
              <a:t> </a:t>
            </a:r>
            <a:r>
              <a:rPr lang="en-US" sz="2000" dirty="0" err="1" smtClean="0"/>
              <a:t>pojave</a:t>
            </a:r>
            <a:r>
              <a:rPr lang="en-US" sz="2000" dirty="0" smtClean="0"/>
              <a:t>),</a:t>
            </a:r>
          </a:p>
          <a:p>
            <a:r>
              <a:rPr lang="en-US" sz="2000" dirty="0" err="1" smtClean="0"/>
              <a:t>kriptodepresija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Vransko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 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otoku</a:t>
            </a:r>
            <a:r>
              <a:rPr lang="en-US" sz="2000" dirty="0" smtClean="0"/>
              <a:t> </a:t>
            </a:r>
            <a:r>
              <a:rPr lang="en-US" sz="2000" dirty="0" err="1" smtClean="0"/>
              <a:t>Cresu</a:t>
            </a:r>
            <a:r>
              <a:rPr lang="en-US" sz="2000" dirty="0" smtClean="0"/>
              <a:t> (</a:t>
            </a:r>
            <a:r>
              <a:rPr lang="en-US" sz="2000" dirty="0" err="1" smtClean="0"/>
              <a:t>slatko</a:t>
            </a:r>
            <a:r>
              <a:rPr lang="en-US" sz="2000" dirty="0" smtClean="0"/>
              <a:t>),</a:t>
            </a:r>
          </a:p>
          <a:p>
            <a:r>
              <a:rPr lang="en-US" sz="2000" b="1" dirty="0" err="1" smtClean="0"/>
              <a:t>Vransko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 </a:t>
            </a:r>
            <a:r>
              <a:rPr lang="en-US" sz="2000" dirty="0" err="1" smtClean="0"/>
              <a:t>kraj</a:t>
            </a:r>
            <a:r>
              <a:rPr lang="en-US" sz="2000" dirty="0" smtClean="0"/>
              <a:t> </a:t>
            </a:r>
            <a:r>
              <a:rPr lang="en-US" sz="2000" dirty="0" err="1" smtClean="0"/>
              <a:t>Biograda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moru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endParaRPr lang="en-US" sz="2000" dirty="0" smtClean="0"/>
          </a:p>
          <a:p>
            <a:r>
              <a:rPr lang="en-US" sz="2000" b="1" dirty="0" err="1" smtClean="0"/>
              <a:t>Prokljansko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 (</a:t>
            </a:r>
            <a:r>
              <a:rPr lang="en-US" sz="2000" dirty="0" err="1" smtClean="0"/>
              <a:t>ujezereni</a:t>
            </a:r>
            <a:r>
              <a:rPr lang="en-US" sz="2000" dirty="0" smtClean="0"/>
              <a:t> </a:t>
            </a:r>
            <a:r>
              <a:rPr lang="en-US" sz="2000" dirty="0" err="1" smtClean="0"/>
              <a:t>tok</a:t>
            </a:r>
            <a:r>
              <a:rPr lang="en-US" sz="2000" dirty="0" smtClean="0"/>
              <a:t> </a:t>
            </a:r>
            <a:r>
              <a:rPr lang="en-US" sz="2000" dirty="0" err="1" smtClean="0"/>
              <a:t>donje</a:t>
            </a:r>
            <a:r>
              <a:rPr lang="en-US" sz="2000" dirty="0" smtClean="0"/>
              <a:t> </a:t>
            </a:r>
            <a:r>
              <a:rPr lang="en-US" sz="2000" dirty="0" err="1" smtClean="0"/>
              <a:t>Krke</a:t>
            </a:r>
            <a:r>
              <a:rPr lang="en-US" sz="2000" dirty="0" smtClean="0"/>
              <a:t> </a:t>
            </a:r>
            <a:r>
              <a:rPr lang="en-US" sz="2000" dirty="0" err="1" smtClean="0"/>
              <a:t>kraj</a:t>
            </a:r>
            <a:r>
              <a:rPr lang="en-US" sz="2000" dirty="0" smtClean="0"/>
              <a:t> </a:t>
            </a:r>
            <a:r>
              <a:rPr lang="en-US" sz="2000" dirty="0" err="1" smtClean="0"/>
              <a:t>Šibenika</a:t>
            </a:r>
            <a:r>
              <a:rPr lang="en-US" sz="2000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000" b="1" dirty="0" smtClean="0"/>
              <a:t>     Najpoznatija umjetna jezera : </a:t>
            </a:r>
          </a:p>
          <a:p>
            <a:pPr>
              <a:buNone/>
            </a:pPr>
            <a:endParaRPr lang="hr-HR" sz="2000" b="1" dirty="0" smtClean="0"/>
          </a:p>
          <a:p>
            <a:r>
              <a:rPr lang="en-US" sz="2000" b="1" dirty="0" err="1" smtClean="0"/>
              <a:t>Lokvarsko</a:t>
            </a:r>
            <a:r>
              <a:rPr lang="en-US" sz="2000" b="1" dirty="0" smtClean="0"/>
              <a:t> </a:t>
            </a:r>
            <a:r>
              <a:rPr lang="en-US" sz="2000" dirty="0" err="1" smtClean="0"/>
              <a:t>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Bajersko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 u </a:t>
            </a:r>
            <a:r>
              <a:rPr lang="en-US" sz="2000" dirty="0" err="1" smtClean="0"/>
              <a:t>Gorskom</a:t>
            </a:r>
            <a:r>
              <a:rPr lang="en-US" sz="2000" dirty="0" smtClean="0"/>
              <a:t> </a:t>
            </a:r>
            <a:r>
              <a:rPr lang="en-US" sz="2000" dirty="0" err="1" smtClean="0"/>
              <a:t>kotaru</a:t>
            </a:r>
            <a:r>
              <a:rPr lang="en-US" sz="2000" dirty="0" smtClean="0"/>
              <a:t>,</a:t>
            </a:r>
          </a:p>
          <a:p>
            <a:r>
              <a:rPr lang="en-US" sz="2000" b="1" dirty="0" err="1" smtClean="0"/>
              <a:t>Trakošćansko</a:t>
            </a:r>
            <a:r>
              <a:rPr lang="en-US" sz="2000" b="1" dirty="0" smtClean="0"/>
              <a:t> </a:t>
            </a:r>
            <a:r>
              <a:rPr lang="en-US" sz="2000" dirty="0" smtClean="0"/>
              <a:t>u </a:t>
            </a:r>
            <a:r>
              <a:rPr lang="en-US" sz="2000" dirty="0" err="1" smtClean="0"/>
              <a:t>Hrvatskom</a:t>
            </a:r>
            <a:r>
              <a:rPr lang="en-US" sz="2000" dirty="0" smtClean="0"/>
              <a:t> </a:t>
            </a:r>
            <a:r>
              <a:rPr lang="en-US" sz="2000" dirty="0" err="1" smtClean="0"/>
              <a:t>zagorju</a:t>
            </a:r>
            <a:endParaRPr lang="en-US" sz="2000" dirty="0" smtClean="0"/>
          </a:p>
          <a:p>
            <a:r>
              <a:rPr lang="en-US" sz="2000" b="1" dirty="0" err="1" smtClean="0"/>
              <a:t>Peručko</a:t>
            </a:r>
            <a:r>
              <a:rPr lang="en-US" sz="2000" dirty="0" smtClean="0"/>
              <a:t> 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rijeci</a:t>
            </a:r>
            <a:r>
              <a:rPr lang="en-US" sz="2000" dirty="0" smtClean="0"/>
              <a:t> </a:t>
            </a:r>
            <a:r>
              <a:rPr lang="en-US" sz="2000" dirty="0" err="1" smtClean="0"/>
              <a:t>Cetini</a:t>
            </a:r>
            <a:r>
              <a:rPr lang="en-US" sz="2000" dirty="0" smtClean="0"/>
              <a:t> u </a:t>
            </a:r>
            <a:r>
              <a:rPr lang="en-US" sz="2000" dirty="0" err="1" smtClean="0"/>
              <a:t>Dalmaciji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Kopačevsko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jezero</a:t>
            </a:r>
            <a:r>
              <a:rPr lang="en-US" sz="2000" dirty="0" smtClean="0"/>
              <a:t>, s </a:t>
            </a:r>
            <a:r>
              <a:rPr lang="en-US" sz="2000" dirty="0" err="1" smtClean="0"/>
              <a:t>okolnim</a:t>
            </a:r>
            <a:r>
              <a:rPr lang="en-US" sz="2000" dirty="0" smtClean="0"/>
              <a:t> </a:t>
            </a:r>
            <a:r>
              <a:rPr lang="en-US" sz="2000" dirty="0" err="1" smtClean="0"/>
              <a:t>ritskim</a:t>
            </a:r>
            <a:r>
              <a:rPr lang="en-US" sz="2000" dirty="0" smtClean="0"/>
              <a:t> </a:t>
            </a:r>
            <a:r>
              <a:rPr lang="en-US" sz="2000" dirty="0" err="1" smtClean="0"/>
              <a:t>šumama</a:t>
            </a:r>
            <a:r>
              <a:rPr lang="en-US" sz="2000" dirty="0" smtClean="0"/>
              <a:t>, u </a:t>
            </a:r>
            <a:r>
              <a:rPr lang="en-US" sz="2000" dirty="0" err="1" smtClean="0"/>
              <a:t>Baranji</a:t>
            </a:r>
            <a:r>
              <a:rPr lang="en-US" sz="2000" dirty="0" smtClean="0"/>
              <a:t> </a:t>
            </a:r>
            <a:r>
              <a:rPr lang="en-US" sz="2000" dirty="0" err="1" smtClean="0"/>
              <a:t>poznato</a:t>
            </a:r>
            <a:r>
              <a:rPr lang="en-US" sz="2000" dirty="0" smtClean="0"/>
              <a:t> je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odlično</a:t>
            </a:r>
            <a:r>
              <a:rPr lang="en-US" sz="2000" dirty="0" smtClean="0"/>
              <a:t> </a:t>
            </a:r>
            <a:r>
              <a:rPr lang="en-US" sz="2000" dirty="0" err="1" smtClean="0"/>
              <a:t>mrijestilište</a:t>
            </a:r>
            <a:r>
              <a:rPr lang="en-US" sz="2000" dirty="0" smtClean="0"/>
              <a:t> </a:t>
            </a:r>
            <a:r>
              <a:rPr lang="en-US" sz="2000" dirty="0" err="1" smtClean="0"/>
              <a:t>riba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stanište</a:t>
            </a:r>
            <a:r>
              <a:rPr lang="en-US" sz="2000" dirty="0" smtClean="0"/>
              <a:t> </a:t>
            </a:r>
            <a:r>
              <a:rPr lang="en-US" sz="2000" dirty="0" err="1" smtClean="0"/>
              <a:t>ptica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685800"/>
            <a:ext cx="5629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Trakoščansko jezero – umjetno jezero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t0.gstatic.com/images?q=tbn:ANd9GcTF0Yk-cU2bodPz0HLRhRK02Frks3XUZ3q8XCcWVXC0GQbjZXZQ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962400"/>
            <a:ext cx="2466975" cy="1847851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Wz8CAw6cHHyNn5mbijrsAsOvcxQjYwrvSNWrUIw-8zf15Wb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619375" cy="1743076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QBGi3gKE242lvxvusSgUnfzNzhWp0D4XI70Pd3Ft6DpjOpaA72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0"/>
            <a:ext cx="2466975" cy="1847851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TI4jQJCcJrl_8F6AbgeWgXZj_kNdf5ZH8jZfsZyoWQ53iLTb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38600"/>
            <a:ext cx="2466975" cy="1847851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Sl-g_GNTjyHoBs7hKK_Py4DS53h4YSoIP6Lv9WhP9mQzr5r5ui0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057400"/>
            <a:ext cx="2609850" cy="17526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ANd9GcTWuYANmOO3W26uXnjbqsT33D_9tc2OWfYDpUVbh2sorRhjYe2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14300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0.gstatic.com/images?q=tbn:ANd9GcRjCJjxvE6grFW2Cnm9TK1oYDTR2hITVt728E9q61Ho9BtmHFVELrZf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7798">
            <a:off x="365158" y="4513253"/>
            <a:ext cx="2619375" cy="1743076"/>
          </a:xfrm>
          <a:prstGeom prst="rect">
            <a:avLst/>
          </a:prstGeom>
          <a:noFill/>
        </p:spPr>
      </p:pic>
      <p:pic>
        <p:nvPicPr>
          <p:cNvPr id="5124" name="Picture 4" descr="http://t2.gstatic.com/images?q=tbn:ANd9GcSD6OXYMkTUanJhgHZZRv6DBx9aqTRHCwh_IUSZKAL5tDmhecbL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3003">
            <a:off x="322308" y="1958249"/>
            <a:ext cx="2466975" cy="1847851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RwRmSN42XNz1fFt4yX3fLs3Bu_DKf9bGf6DTMTbVb07z5FdSYr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3606">
            <a:off x="3134684" y="1871993"/>
            <a:ext cx="2466975" cy="1847851"/>
          </a:xfrm>
          <a:prstGeom prst="rect">
            <a:avLst/>
          </a:prstGeom>
          <a:noFill/>
        </p:spPr>
      </p:pic>
      <p:pic>
        <p:nvPicPr>
          <p:cNvPr id="5128" name="Picture 8" descr="http://t0.gstatic.com/images?q=tbn:ANd9GcQGSZpBKe_Lsk1W4c_LROzrPKqv8o1bNT-PCrblgMzIHCHIvuJ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6556">
            <a:off x="3278783" y="4392461"/>
            <a:ext cx="2647950" cy="1733551"/>
          </a:xfrm>
          <a:prstGeom prst="rect">
            <a:avLst/>
          </a:prstGeom>
          <a:noFill/>
        </p:spPr>
      </p:pic>
      <p:pic>
        <p:nvPicPr>
          <p:cNvPr id="5130" name="Picture 10" descr="http://t3.gstatic.com/images?q=tbn:ANd9GcRXBjhpAp6E7zGRHcI2iQjB-UcHyMa122EYZ3yE4_3Olh1bDGQi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6210">
            <a:off x="6336790" y="3855630"/>
            <a:ext cx="2466975" cy="1847851"/>
          </a:xfrm>
          <a:prstGeom prst="rect">
            <a:avLst/>
          </a:prstGeom>
          <a:noFill/>
        </p:spPr>
      </p:pic>
      <p:pic>
        <p:nvPicPr>
          <p:cNvPr id="5132" name="Picture 12" descr="http://t2.gstatic.com/images?q=tbn:ANd9GcQbIUW_dS_TaPDNd31sGkXvYqVAoD5vYmWB7I4_ZWYBU6vQsAILD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8792">
            <a:off x="6099198" y="1420032"/>
            <a:ext cx="2619375" cy="17430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" y="533400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Plitvička jezera –prirodno jezero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Močvare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Močvare</a:t>
            </a:r>
            <a:r>
              <a:rPr lang="en-US" dirty="0" smtClean="0"/>
              <a:t> 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plitke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stajaćice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tlo</a:t>
            </a:r>
            <a:r>
              <a:rPr lang="en-US" dirty="0" smtClean="0"/>
              <a:t> </a:t>
            </a:r>
            <a:r>
              <a:rPr lang="en-US" dirty="0" err="1" smtClean="0"/>
              <a:t>natopljeno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slatkom</a:t>
            </a:r>
            <a:r>
              <a:rPr lang="en-US" dirty="0" smtClean="0"/>
              <a:t> </a:t>
            </a:r>
            <a:r>
              <a:rPr lang="en-US" dirty="0" err="1" smtClean="0"/>
              <a:t>vodom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odlikuje</a:t>
            </a:r>
            <a:r>
              <a:rPr lang="en-US" dirty="0" smtClean="0"/>
              <a:t> </a:t>
            </a:r>
            <a:r>
              <a:rPr lang="en-US" dirty="0" err="1" smtClean="0"/>
              <a:t>niskom</a:t>
            </a:r>
            <a:r>
              <a:rPr lang="en-US" dirty="0" smtClean="0"/>
              <a:t> pH </a:t>
            </a:r>
            <a:r>
              <a:rPr lang="en-US" dirty="0" err="1" smtClean="0"/>
              <a:t>vrijednošću</a:t>
            </a:r>
            <a:r>
              <a:rPr lang="en-US" dirty="0" smtClean="0"/>
              <a:t> (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kiselošću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bioraznolikošću</a:t>
            </a:r>
            <a:r>
              <a:rPr lang="en-US" dirty="0" smtClean="0"/>
              <a:t> </a:t>
            </a:r>
            <a:r>
              <a:rPr lang="en-US" dirty="0" err="1" smtClean="0"/>
              <a:t>staništa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biljne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životinjske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 </a:t>
            </a:r>
            <a:r>
              <a:rPr lang="en-US" dirty="0" err="1" smtClean="0"/>
              <a:t>vodozemci</a:t>
            </a:r>
            <a:r>
              <a:rPr lang="en-US" dirty="0" smtClean="0"/>
              <a:t>, </a:t>
            </a:r>
            <a:r>
              <a:rPr lang="en-US" dirty="0" err="1" smtClean="0"/>
              <a:t>ribe</a:t>
            </a:r>
            <a:r>
              <a:rPr lang="en-US" dirty="0" smtClean="0"/>
              <a:t>, </a:t>
            </a:r>
            <a:r>
              <a:rPr lang="en-US" dirty="0" err="1" smtClean="0"/>
              <a:t>ptice</a:t>
            </a:r>
            <a:r>
              <a:rPr lang="en-US" dirty="0" smtClean="0"/>
              <a:t>, </a:t>
            </a:r>
            <a:r>
              <a:rPr lang="en-US" u="sng" dirty="0" err="1" smtClean="0"/>
              <a:t>kukci</a:t>
            </a:r>
            <a:r>
              <a:rPr lang="en-US" dirty="0" smtClean="0"/>
              <a:t>, </a:t>
            </a:r>
            <a:r>
              <a:rPr lang="en-US" dirty="0" err="1" smtClean="0"/>
              <a:t>gmazovi</a:t>
            </a:r>
            <a:r>
              <a:rPr lang="hr-HR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/>
              <a:t>sisavci</a:t>
            </a:r>
            <a:r>
              <a:rPr lang="en-US" dirty="0" smtClean="0"/>
              <a:t>.</a:t>
            </a:r>
            <a:r>
              <a:rPr lang="hr-HR" dirty="0" smtClean="0"/>
              <a:t>Od močvarnih je područja najpoznatij kopački rit na ušču Drave u Dunav.</a:t>
            </a:r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33400"/>
            <a:ext cx="2343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Kopački rit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0178" name="Picture 2" descr="http://t1.gstatic.com/images?q=tbn:ANd9GcR0-o0riMOimFVlueL_r_9Oe_dCk2GDa7wN1KK5QQBKkFV6-i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1867">
            <a:off x="5510916" y="825958"/>
            <a:ext cx="2476500" cy="1847851"/>
          </a:xfrm>
          <a:prstGeom prst="rect">
            <a:avLst/>
          </a:prstGeom>
          <a:noFill/>
        </p:spPr>
      </p:pic>
      <p:pic>
        <p:nvPicPr>
          <p:cNvPr id="50180" name="Picture 4" descr="http://t2.gstatic.com/images?q=tbn:ANd9GcRj-D1bHDoKfsaRh4_DJK1qVTkFuqTFntIW6XafKQnW1nC295x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6518">
            <a:off x="152400" y="2743200"/>
            <a:ext cx="2695575" cy="1695451"/>
          </a:xfrm>
          <a:prstGeom prst="rect">
            <a:avLst/>
          </a:prstGeom>
          <a:noFill/>
        </p:spPr>
      </p:pic>
      <p:pic>
        <p:nvPicPr>
          <p:cNvPr id="50182" name="Picture 6" descr="http://t1.gstatic.com/images?q=tbn:ANd9GcR-74yWB-Y-pUXcSKZEwrJhthyxJJiP8JhIdtaN0JDvyGGVUy5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2782">
            <a:off x="914400" y="1295400"/>
            <a:ext cx="3086100" cy="1476375"/>
          </a:xfrm>
          <a:prstGeom prst="rect">
            <a:avLst/>
          </a:prstGeom>
          <a:noFill/>
        </p:spPr>
      </p:pic>
      <p:pic>
        <p:nvPicPr>
          <p:cNvPr id="50184" name="Picture 8" descr="http://t0.gstatic.com/images?q=tbn:ANd9GcSzwF4647ff7GkoEQR9_OMrdN2Dfha3JpzmBQKBjGlTGWQ8d5Tv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0744">
            <a:off x="3099228" y="3120850"/>
            <a:ext cx="2705100" cy="1685926"/>
          </a:xfrm>
          <a:prstGeom prst="rect">
            <a:avLst/>
          </a:prstGeom>
          <a:noFill/>
        </p:spPr>
      </p:pic>
      <p:pic>
        <p:nvPicPr>
          <p:cNvPr id="50186" name="Picture 10" descr="http://t2.gstatic.com/images?q=tbn:ANd9GcTr8NBcscN_H4TA1NPcR4KFO84BYGyB9Guycv_MNRc9Zb5Zij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00600"/>
            <a:ext cx="2800350" cy="1628776"/>
          </a:xfrm>
          <a:prstGeom prst="rect">
            <a:avLst/>
          </a:prstGeom>
          <a:noFill/>
        </p:spPr>
      </p:pic>
      <p:pic>
        <p:nvPicPr>
          <p:cNvPr id="50188" name="Picture 12" descr="http://t1.gstatic.com/images?q=tbn:ANd9GcRTKLtTWPCFYTc3mLtU-A5IKbBlBvZ7pnnLK1nAhImkNpSwoRx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724400"/>
            <a:ext cx="2628900" cy="1743076"/>
          </a:xfrm>
          <a:prstGeom prst="rect">
            <a:avLst/>
          </a:prstGeom>
          <a:noFill/>
        </p:spPr>
      </p:pic>
      <p:pic>
        <p:nvPicPr>
          <p:cNvPr id="50190" name="Picture 14" descr="http://t1.gstatic.com/images?q=tbn:ANd9GcSxW_CSwmGMMyH1by1A5NER6F00WtKOsL8KFpKwit6gEWDVJrD78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21801">
            <a:off x="6246224" y="2924587"/>
            <a:ext cx="2362200" cy="1552576"/>
          </a:xfrm>
          <a:prstGeom prst="rect">
            <a:avLst/>
          </a:prstGeom>
          <a:noFill/>
        </p:spPr>
      </p:pic>
      <p:pic>
        <p:nvPicPr>
          <p:cNvPr id="50191" name="Picture 15" descr="C:\Documents and Settings\Andrija PC\Local Settings\Temporary Internet Files\Content.IE5\MGXF4RQH\MM900336552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6400" y="268288"/>
            <a:ext cx="771525" cy="56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Ribnjak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Ribnjak</a:t>
            </a:r>
            <a:r>
              <a:rPr lang="en-US" dirty="0" smtClean="0"/>
              <a:t> je </a:t>
            </a:r>
            <a:r>
              <a:rPr lang="en-US" dirty="0" err="1" smtClean="0"/>
              <a:t>poljoprivredno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u </a:t>
            </a:r>
            <a:r>
              <a:rPr lang="en-US" dirty="0" err="1" smtClean="0"/>
              <a:t>kojem</a:t>
            </a:r>
            <a:r>
              <a:rPr lang="en-US" dirty="0" smtClean="0"/>
              <a:t> se </a:t>
            </a:r>
            <a:r>
              <a:rPr lang="en-US" dirty="0" err="1" smtClean="0"/>
              <a:t>intenzivno</a:t>
            </a:r>
            <a:r>
              <a:rPr lang="en-US" dirty="0" smtClean="0"/>
              <a:t> </a:t>
            </a:r>
            <a:r>
              <a:rPr lang="en-US" dirty="0" err="1" smtClean="0"/>
              <a:t>uzgajaju</a:t>
            </a:r>
            <a:r>
              <a:rPr lang="en-US" dirty="0" smtClean="0"/>
              <a:t> </a:t>
            </a:r>
            <a:r>
              <a:rPr lang="en-US" dirty="0" err="1" smtClean="0"/>
              <a:t>ribe</a:t>
            </a:r>
            <a:r>
              <a:rPr lang="en-US" dirty="0" smtClean="0"/>
              <a:t>. </a:t>
            </a:r>
            <a:r>
              <a:rPr lang="en-US" dirty="0" err="1" smtClean="0"/>
              <a:t>Ribnjak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posebna</a:t>
            </a:r>
            <a:r>
              <a:rPr lang="en-US" dirty="0" smtClean="0"/>
              <a:t> </a:t>
            </a:r>
            <a:r>
              <a:rPr lang="en-US" dirty="0" err="1" smtClean="0"/>
              <a:t>iskopina</a:t>
            </a:r>
            <a:r>
              <a:rPr lang="en-US" dirty="0" smtClean="0"/>
              <a:t> u </a:t>
            </a:r>
            <a:r>
              <a:rPr lang="en-US" dirty="0" err="1" smtClean="0"/>
              <a:t>zemlji</a:t>
            </a:r>
            <a:r>
              <a:rPr lang="en-US" dirty="0" smtClean="0"/>
              <a:t> (</a:t>
            </a:r>
            <a:r>
              <a:rPr lang="en-US" dirty="0" err="1" smtClean="0"/>
              <a:t>jezero</a:t>
            </a:r>
            <a:r>
              <a:rPr lang="en-US" dirty="0" smtClean="0"/>
              <a:t>, </a:t>
            </a:r>
            <a:r>
              <a:rPr lang="en-US" dirty="0" err="1" smtClean="0"/>
              <a:t>kanal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posebni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slično</a:t>
            </a:r>
            <a:r>
              <a:rPr lang="en-US" dirty="0" smtClean="0"/>
              <a:t> </a:t>
            </a:r>
            <a:r>
              <a:rPr lang="en-US" dirty="0" err="1" smtClean="0"/>
              <a:t>bazenu</a:t>
            </a:r>
            <a:r>
              <a:rPr lang="en-US" dirty="0" smtClean="0"/>
              <a:t>. </a:t>
            </a:r>
            <a:r>
              <a:rPr lang="en-US" dirty="0" err="1" smtClean="0"/>
              <a:t>Ribnjaci</a:t>
            </a:r>
            <a:r>
              <a:rPr lang="en-US" dirty="0" smtClean="0"/>
              <a:t> se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regulirati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podržati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 </a:t>
            </a:r>
            <a:r>
              <a:rPr lang="en-US" dirty="0" err="1" smtClean="0"/>
              <a:t>riba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redovito</a:t>
            </a:r>
            <a:r>
              <a:rPr lang="en-US" dirty="0" smtClean="0"/>
              <a:t> </a:t>
            </a:r>
            <a:r>
              <a:rPr lang="en-US" dirty="0" err="1" smtClean="0"/>
              <a:t>čiste</a:t>
            </a:r>
            <a:r>
              <a:rPr lang="en-US" dirty="0" smtClean="0"/>
              <a:t>, </a:t>
            </a:r>
            <a:r>
              <a:rPr lang="en-US" dirty="0" err="1" smtClean="0"/>
              <a:t>prozračuje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4097" name="Picture 1" descr="C:\Documents and Settings\Andrija PC\Local Settings\Temporary Internet Files\Content.IE5\MGXF4RQH\MM90033646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Među ribnjacima se veličinom izdvajaju: </a:t>
            </a:r>
            <a:r>
              <a:rPr lang="hr-HR" b="1" i="1" dirty="0" smtClean="0"/>
              <a:t>Jasinje</a:t>
            </a:r>
            <a:r>
              <a:rPr lang="hr-HR" dirty="0" smtClean="0"/>
              <a:t> </a:t>
            </a:r>
            <a:r>
              <a:rPr lang="hr-HR" dirty="0" smtClean="0"/>
              <a:t>kod Slavonskog Broda, </a:t>
            </a:r>
            <a:r>
              <a:rPr lang="hr-HR" b="1" i="1" dirty="0" smtClean="0"/>
              <a:t>Siščani</a:t>
            </a:r>
            <a:r>
              <a:rPr lang="hr-HR" dirty="0" smtClean="0"/>
              <a:t> kod Čazme i </a:t>
            </a:r>
            <a:r>
              <a:rPr lang="hr-HR" b="1" i="1" dirty="0" smtClean="0"/>
              <a:t>Breznica</a:t>
            </a:r>
            <a:r>
              <a:rPr lang="hr-HR" dirty="0" smtClean="0"/>
              <a:t> kod Našica. Ukupnom površinom od 130 </a:t>
            </a:r>
            <a:r>
              <a:rPr lang="hr-HR" dirty="0" smtClean="0"/>
              <a:t>km kvadratnih hrv </a:t>
            </a:r>
            <a:r>
              <a:rPr lang="hr-HR" dirty="0" smtClean="0"/>
              <a:t>ribnjaci premašuju površinu svih prirodnih i umijetnih jezera.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Ribnjak Jasinje: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t3.gstatic.com/images?q=tbn:ANd9GcSruUdacJgoqTfjLLCYE-wVGuhGXVfNBaKzMFCWfAQpWWQlOD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200400" cy="2981325"/>
          </a:xfrm>
          <a:prstGeom prst="rect">
            <a:avLst/>
          </a:prstGeom>
          <a:noFill/>
        </p:spPr>
      </p:pic>
      <p:pic>
        <p:nvPicPr>
          <p:cNvPr id="49156" name="Picture 4" descr="http://t1.gstatic.com/images?q=tbn:ANd9GcT81GeR0Z0ZSGYTTieABgtLHRgmU9vL3oVkwC61XtaMUq3VsX6y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914400"/>
            <a:ext cx="1219200" cy="914401"/>
          </a:xfrm>
          <a:prstGeom prst="rect">
            <a:avLst/>
          </a:prstGeom>
          <a:noFill/>
        </p:spPr>
      </p:pic>
      <p:pic>
        <p:nvPicPr>
          <p:cNvPr id="49158" name="Picture 6" descr="http://t1.gstatic.com/images?q=tbn:ANd9GcRbt6LxrIrMl8_D1ZqLndhWXfd6l3kgyat2oUZ9BLtEVTlNWeRH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81600"/>
            <a:ext cx="2438400" cy="1371601"/>
          </a:xfrm>
          <a:prstGeom prst="rect">
            <a:avLst/>
          </a:prstGeom>
          <a:noFill/>
        </p:spPr>
      </p:pic>
      <p:pic>
        <p:nvPicPr>
          <p:cNvPr id="49160" name="Picture 8" descr="http://t2.gstatic.com/images?q=tbn:ANd9GcS6cn06EMk0jvMw9WLPxGSGbu1aXbP2wrWNY1HHYwul0AvaElg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1219200" cy="914401"/>
          </a:xfrm>
          <a:prstGeom prst="rect">
            <a:avLst/>
          </a:prstGeom>
          <a:noFill/>
        </p:spPr>
      </p:pic>
      <p:pic>
        <p:nvPicPr>
          <p:cNvPr id="49162" name="Picture 10" descr="http://t1.gstatic.com/images?q=tbn:ANd9GcQnKw4cO48Ok_v6tR_yKFkPRjcZ2kcmqQxV5flS1qkg15eLpDl_N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486400"/>
            <a:ext cx="1219200" cy="914401"/>
          </a:xfrm>
          <a:prstGeom prst="rect">
            <a:avLst/>
          </a:prstGeom>
          <a:noFill/>
        </p:spPr>
      </p:pic>
      <p:pic>
        <p:nvPicPr>
          <p:cNvPr id="49163" name="Picture 11" descr="C:\Documents and Settings\Andrija PC\Local Settings\Temporary Internet Files\Content.IE5\SJGV6HA7\MM900303478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0"/>
            <a:ext cx="104775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871502">
            <a:off x="2286000" y="2667000"/>
            <a:ext cx="4038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Kraj !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RbiFkcmgrPqtJsYEqxzSluRFMrOYZGyvKumQKOTtqEx0DlWIgc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267200" cy="3962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001000" y="3581400"/>
            <a:ext cx="1039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Sava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4267200"/>
            <a:ext cx="2097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Drava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5410200"/>
            <a:ext cx="1460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Kupa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0"/>
            <a:ext cx="13750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Neretva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971800"/>
            <a:ext cx="1619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Cetina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20249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Zrmanja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800600"/>
            <a:ext cx="177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Krka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2590800"/>
            <a:ext cx="1452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Dunav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8147" y="1143000"/>
            <a:ext cx="3815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Rijeke Crnomorskog slijeva</a:t>
            </a:r>
            <a:endParaRPr lang="en-US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34760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Rijeke jadranskog slijeva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>
            <a:off x="5334000" y="2438401"/>
            <a:ext cx="1600200" cy="2290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>
          <a:xfrm rot="10800000">
            <a:off x="6172200" y="2819400"/>
            <a:ext cx="1066800" cy="63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105400" y="2971800"/>
            <a:ext cx="2743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152900" y="2857500"/>
            <a:ext cx="297180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09800" y="3886200"/>
            <a:ext cx="2057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33600" y="37338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33600" y="3352800"/>
            <a:ext cx="2590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2590800"/>
            <a:ext cx="35052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i="1" dirty="0" smtClean="0"/>
              <a:t>           Rijeke crnomorskog slijeva</a:t>
            </a:r>
            <a:endParaRPr lang="en-US" sz="3600" i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         Dunav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en-US" sz="2400" dirty="0" err="1" smtClean="0"/>
              <a:t>Dunav</a:t>
            </a:r>
            <a:r>
              <a:rPr lang="en-US" sz="2400" dirty="0" smtClean="0"/>
              <a:t> je </a:t>
            </a:r>
            <a:r>
              <a:rPr lang="en-US" sz="2400" dirty="0" err="1" smtClean="0"/>
              <a:t>druga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dužini</a:t>
            </a:r>
            <a:r>
              <a:rPr lang="en-US" sz="2400" dirty="0" smtClean="0"/>
              <a:t> </a:t>
            </a:r>
            <a:r>
              <a:rPr lang="en-US" sz="2400" dirty="0" err="1" smtClean="0"/>
              <a:t>europska</a:t>
            </a:r>
            <a:r>
              <a:rPr lang="en-US" sz="2400" dirty="0" smtClean="0"/>
              <a:t> </a:t>
            </a:r>
            <a:r>
              <a:rPr lang="en-US" sz="2400" dirty="0" err="1" smtClean="0"/>
              <a:t>rijeka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izvire</a:t>
            </a:r>
            <a:r>
              <a:rPr lang="en-US" sz="2400" dirty="0" smtClean="0"/>
              <a:t> u </a:t>
            </a:r>
            <a:r>
              <a:rPr lang="en-US" sz="2400" dirty="0" err="1" smtClean="0"/>
              <a:t>Schwarzwaldu</a:t>
            </a:r>
            <a:r>
              <a:rPr lang="en-US" sz="2400" dirty="0" smtClean="0"/>
              <a:t> (</a:t>
            </a:r>
            <a:r>
              <a:rPr lang="en-US" sz="2400" dirty="0" err="1" smtClean="0"/>
              <a:t>Crnoj</a:t>
            </a:r>
            <a:r>
              <a:rPr lang="en-US" sz="2400" dirty="0" smtClean="0"/>
              <a:t> </a:t>
            </a:r>
            <a:r>
              <a:rPr lang="en-US" sz="2400" dirty="0" err="1" smtClean="0"/>
              <a:t>šumi</a:t>
            </a:r>
            <a:r>
              <a:rPr lang="en-US" sz="2400" dirty="0" smtClean="0"/>
              <a:t>) u </a:t>
            </a:r>
            <a:r>
              <a:rPr lang="en-US" sz="2400" dirty="0" err="1" smtClean="0"/>
              <a:t>Njemačkoj</a:t>
            </a:r>
            <a:r>
              <a:rPr lang="en-US" sz="2400" dirty="0" smtClean="0"/>
              <a:t>, a </a:t>
            </a:r>
            <a:r>
              <a:rPr lang="en-US" sz="2400" dirty="0" err="1" smtClean="0"/>
              <a:t>utječe</a:t>
            </a:r>
            <a:r>
              <a:rPr lang="en-US" sz="2400" dirty="0" smtClean="0"/>
              <a:t> u </a:t>
            </a:r>
            <a:r>
              <a:rPr lang="en-US" sz="2400" dirty="0" err="1" smtClean="0"/>
              <a:t>Crno</a:t>
            </a:r>
            <a:r>
              <a:rPr lang="en-US" sz="2400" dirty="0" smtClean="0"/>
              <a:t> more. </a:t>
            </a:r>
            <a:r>
              <a:rPr lang="en-US" sz="2400" dirty="0" err="1" smtClean="0"/>
              <a:t>Osim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r>
              <a:rPr lang="en-US" sz="2400" dirty="0" smtClean="0"/>
              <a:t> </a:t>
            </a:r>
            <a:r>
              <a:rPr lang="en-US" sz="2400" dirty="0" err="1" smtClean="0"/>
              <a:t>Dunav</a:t>
            </a:r>
            <a:r>
              <a:rPr lang="en-US" sz="2400" dirty="0" smtClean="0"/>
              <a:t> </a:t>
            </a:r>
            <a:r>
              <a:rPr lang="en-US" sz="2400" dirty="0" err="1" smtClean="0"/>
              <a:t>povezuje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9 </a:t>
            </a:r>
            <a:r>
              <a:rPr lang="en-US" sz="2400" dirty="0" err="1" smtClean="0"/>
              <a:t>država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čini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glavnih</a:t>
            </a:r>
            <a:r>
              <a:rPr lang="en-US" sz="2400" dirty="0" smtClean="0"/>
              <a:t> </a:t>
            </a:r>
            <a:r>
              <a:rPr lang="en-US" sz="2400" dirty="0" err="1" smtClean="0"/>
              <a:t>riječnih</a:t>
            </a:r>
            <a:r>
              <a:rPr lang="en-US" sz="2400" dirty="0" smtClean="0"/>
              <a:t> </a:t>
            </a:r>
            <a:r>
              <a:rPr lang="en-US" sz="2400" dirty="0" err="1" smtClean="0"/>
              <a:t>plovnih</a:t>
            </a:r>
            <a:r>
              <a:rPr lang="en-US" sz="2400" dirty="0" smtClean="0"/>
              <a:t> </a:t>
            </a:r>
            <a:r>
              <a:rPr lang="en-US" sz="2400" dirty="0" err="1" smtClean="0"/>
              <a:t>putova</a:t>
            </a:r>
            <a:r>
              <a:rPr lang="en-US" sz="2400" dirty="0" smtClean="0"/>
              <a:t> u </a:t>
            </a:r>
            <a:r>
              <a:rPr lang="en-US" sz="2400" dirty="0" err="1" smtClean="0"/>
              <a:t>Europi</a:t>
            </a:r>
            <a:r>
              <a:rPr lang="en-US" sz="2400" dirty="0" smtClean="0"/>
              <a:t>. </a:t>
            </a:r>
            <a:r>
              <a:rPr lang="en-US" sz="2400" dirty="0" err="1" smtClean="0"/>
              <a:t>Glavna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hrvatska</a:t>
            </a:r>
            <a:r>
              <a:rPr lang="en-US" sz="2400" dirty="0" smtClean="0"/>
              <a:t> </a:t>
            </a:r>
            <a:r>
              <a:rPr lang="en-US" sz="2400" dirty="0" err="1" smtClean="0"/>
              <a:t>riječna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Dunavu</a:t>
            </a:r>
            <a:r>
              <a:rPr lang="en-US" sz="2400" dirty="0" smtClean="0"/>
              <a:t> je </a:t>
            </a:r>
            <a:r>
              <a:rPr lang="en-US" sz="2400" dirty="0" err="1" smtClean="0"/>
              <a:t>Vukovar</a:t>
            </a:r>
            <a:r>
              <a:rPr lang="en-US" sz="2400" dirty="0" smtClean="0"/>
              <a:t>,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prekida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 u </a:t>
            </a:r>
            <a:r>
              <a:rPr lang="en-US" sz="2400" dirty="0" err="1" smtClean="0"/>
              <a:t>razdoblju</a:t>
            </a:r>
            <a:r>
              <a:rPr lang="en-US" sz="2400" dirty="0" smtClean="0"/>
              <a:t> </a:t>
            </a:r>
            <a:r>
              <a:rPr lang="en-US" sz="2400" dirty="0" err="1" smtClean="0"/>
              <a:t>Domovinskog</a:t>
            </a:r>
            <a:r>
              <a:rPr lang="en-US" sz="2400" dirty="0" smtClean="0"/>
              <a:t> rata </a:t>
            </a:r>
            <a:r>
              <a:rPr lang="en-US" sz="2400" dirty="0" err="1" smtClean="0"/>
              <a:t>ponovno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 </a:t>
            </a:r>
            <a:r>
              <a:rPr lang="en-US" sz="2400" dirty="0" err="1" smtClean="0"/>
              <a:t>obujam</a:t>
            </a:r>
            <a:r>
              <a:rPr lang="en-US" sz="2400" dirty="0" smtClean="0"/>
              <a:t> </a:t>
            </a:r>
            <a:r>
              <a:rPr lang="en-US" sz="2400" dirty="0" err="1" smtClean="0"/>
              <a:t>prometa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OwdMVYTPRQHhMS-PMvrifhhvw3MrLZrzwpcX6-S1rRzGoyQ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562600"/>
            <a:ext cx="2286000" cy="12954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B2nKBVdn079Rg_Q5IR_Za_fPhObAJvhanSjc7frJQwkMgY_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3133725" cy="12954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GMVfAVK9DCUEc6KKV5XGshj7m5qsdakI77Bgqt_Yxi9f3E06i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562600"/>
            <a:ext cx="2905125" cy="1295400"/>
          </a:xfrm>
          <a:prstGeom prst="rect">
            <a:avLst/>
          </a:prstGeom>
          <a:noFill/>
        </p:spPr>
      </p:pic>
      <p:pic>
        <p:nvPicPr>
          <p:cNvPr id="1034" name="Picture 10" descr="http://alpedunavjadran.hrt.hr/wp-content/uploads/2012/06/DanubeTou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6858000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Drava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                                                                                        </a:t>
            </a:r>
            <a:r>
              <a:rPr lang="vi-VN" sz="2000" dirty="0" smtClean="0"/>
              <a:t>Drava od svog izvorišta u</a:t>
            </a:r>
            <a:r>
              <a:rPr lang="hr-HR" sz="2000" dirty="0" smtClean="0"/>
              <a:t>  talijanskim Dolomitima povezuje</a:t>
            </a:r>
            <a:r>
              <a:rPr lang="vi-VN" sz="2000" dirty="0" smtClean="0"/>
              <a:t> Austriju, Sloveniju</a:t>
            </a:r>
            <a:r>
              <a:rPr lang="hr-HR" sz="2000" dirty="0" smtClean="0"/>
              <a:t>,</a:t>
            </a:r>
            <a:r>
              <a:rPr lang="vi-VN" sz="2000" dirty="0" smtClean="0"/>
              <a:t> Hrvatsku</a:t>
            </a:r>
            <a:r>
              <a:rPr lang="hr-HR" sz="2000" dirty="0" smtClean="0"/>
              <a:t> </a:t>
            </a:r>
            <a:r>
              <a:rPr lang="vi-VN" sz="2000" dirty="0" smtClean="0"/>
              <a:t>i Mađarsku. Ima snježno-kišni ili nivalno-pluvijalni riječni režim. Zbog bogatstva vodom koristi se za opskrbu elektroenergetskog sustava</a:t>
            </a:r>
            <a:r>
              <a:rPr lang="hr-HR" sz="2000" dirty="0" smtClean="0"/>
              <a:t> </a:t>
            </a:r>
            <a:r>
              <a:rPr lang="vi-VN" sz="2000" dirty="0" smtClean="0"/>
              <a:t>energijom iz nekoliko hidroelektrana. Plovna je od Donjeg Miholjca</a:t>
            </a:r>
            <a:r>
              <a:rPr lang="hr-HR" sz="2000" dirty="0" smtClean="0"/>
              <a:t>,</a:t>
            </a:r>
            <a:r>
              <a:rPr lang="vi-VN" sz="2000" dirty="0" smtClean="0"/>
              <a:t> a glavna luka je Osijek</a:t>
            </a:r>
            <a:r>
              <a:rPr lang="hr-HR" sz="2000" dirty="0" smtClean="0"/>
              <a:t>.</a:t>
            </a:r>
            <a:r>
              <a:rPr lang="vi-VN" sz="2000" dirty="0" smtClean="0"/>
              <a:t> Drava je na svom utoku u Dunav stvorila prirodni rezervat Kopački rit koji je stanište brojnih vrsta ptica.</a:t>
            </a:r>
            <a:endParaRPr lang="en-US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novi-zagreb.info/wp-content/uploads/2009/04/rijeka-sava-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991225" cy="4543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272</Words>
  <Application>Microsoft Office PowerPoint</Application>
  <PresentationFormat>On-screen Show (4:3)</PresentationFormat>
  <Paragraphs>77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Rijeke i jezera Hrvatske</vt:lpstr>
      <vt:lpstr>                   Rijeke  </vt:lpstr>
      <vt:lpstr>Slide 3</vt:lpstr>
      <vt:lpstr>Slide 4</vt:lpstr>
      <vt:lpstr>           Rijeke crnomorskog slijeva</vt:lpstr>
      <vt:lpstr>                     Dunav </vt:lpstr>
      <vt:lpstr>Slide 7</vt:lpstr>
      <vt:lpstr>                   Drava</vt:lpstr>
      <vt:lpstr>Slide 9</vt:lpstr>
      <vt:lpstr>Slide 10</vt:lpstr>
      <vt:lpstr>                     Sava         </vt:lpstr>
      <vt:lpstr>Slide 12</vt:lpstr>
      <vt:lpstr>                   Kupa</vt:lpstr>
      <vt:lpstr>Slide 14</vt:lpstr>
      <vt:lpstr>       Rijeke jadranskog slijeva</vt:lpstr>
      <vt:lpstr>               Zrmanja</vt:lpstr>
      <vt:lpstr>Slide 17</vt:lpstr>
      <vt:lpstr>Slide 18</vt:lpstr>
      <vt:lpstr>                       Krka</vt:lpstr>
      <vt:lpstr>Slide 20</vt:lpstr>
      <vt:lpstr>      Neretva i Cetina</vt:lpstr>
      <vt:lpstr>                     Cetina</vt:lpstr>
      <vt:lpstr>Slide 23</vt:lpstr>
      <vt:lpstr>Slide 24</vt:lpstr>
      <vt:lpstr>Slide 25</vt:lpstr>
      <vt:lpstr>     Ponornice</vt:lpstr>
      <vt:lpstr>                     Gacka</vt:lpstr>
      <vt:lpstr>Slide 28</vt:lpstr>
      <vt:lpstr>Slide 29</vt:lpstr>
      <vt:lpstr>                   Jezera</vt:lpstr>
      <vt:lpstr>Slide 31</vt:lpstr>
      <vt:lpstr>Slide 32</vt:lpstr>
      <vt:lpstr>Slide 33</vt:lpstr>
      <vt:lpstr>                 Močvare</vt:lpstr>
      <vt:lpstr>Slide 35</vt:lpstr>
      <vt:lpstr>      Ribnjak</vt:lpstr>
      <vt:lpstr>Slide 37</vt:lpstr>
      <vt:lpstr>Ribnjak Jasinje:</vt:lpstr>
      <vt:lpstr>Slide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Rijeke i jezera Hrvatske</dc:title>
  <dc:creator>Andrija PC</dc:creator>
  <cp:lastModifiedBy>Andrija PC</cp:lastModifiedBy>
  <cp:revision>25</cp:revision>
  <dcterms:created xsi:type="dcterms:W3CDTF">2012-11-03T12:20:08Z</dcterms:created>
  <dcterms:modified xsi:type="dcterms:W3CDTF">2012-11-04T16:59:20Z</dcterms:modified>
</cp:coreProperties>
</file>