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9" r:id="rId3"/>
    <p:sldId id="261" r:id="rId4"/>
    <p:sldId id="264" r:id="rId5"/>
    <p:sldId id="262" r:id="rId6"/>
    <p:sldId id="274" r:id="rId7"/>
    <p:sldId id="275" r:id="rId8"/>
    <p:sldId id="282" r:id="rId9"/>
    <p:sldId id="265" r:id="rId10"/>
    <p:sldId id="266" r:id="rId11"/>
    <p:sldId id="276" r:id="rId12"/>
    <p:sldId id="277" r:id="rId13"/>
    <p:sldId id="281" r:id="rId14"/>
    <p:sldId id="267" r:id="rId15"/>
    <p:sldId id="268" r:id="rId16"/>
    <p:sldId id="278" r:id="rId17"/>
    <p:sldId id="283" r:id="rId18"/>
    <p:sldId id="279" r:id="rId19"/>
    <p:sldId id="269" r:id="rId20"/>
    <p:sldId id="270" r:id="rId21"/>
    <p:sldId id="271" r:id="rId22"/>
    <p:sldId id="272" r:id="rId23"/>
    <p:sldId id="280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7DD50F-D400-46C1-837A-FF678EDF6FCC}" type="datetimeFigureOut">
              <a:rPr lang="hr-HR" smtClean="0"/>
              <a:pPr/>
              <a:t>17.10.2012.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A3F296-438C-432E-B3EC-66AEF5B38E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Kukuruz" TargetMode="External"/><Relationship Id="rId2" Type="http://schemas.openxmlformats.org/officeDocument/2006/relationships/hyperlink" Target="http://hr.wikipedia.org/wiki/Krumpi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r.wikipedia.org/wiki/Kr%C5%A1" TargetMode="External"/><Relationship Id="rId4" Type="http://schemas.openxmlformats.org/officeDocument/2006/relationships/hyperlink" Target="http://hr.wikipedia.org/wiki/Kupu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r.wikipedia.org/wiki/2005.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%C5%A0tokavsko_narje%C4%8Dje" TargetMode="External"/><Relationship Id="rId2" Type="http://schemas.openxmlformats.org/officeDocument/2006/relationships/hyperlink" Target="http://hr.wikipedia.org/wiki/Narje%C4%8Dja_hrvatskog_jez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hyperlink" Target="http://hr.wikipedia.org/wiki/%C4%8Cakavsko_narje%C4%8Dje" TargetMode="External"/><Relationship Id="rId4" Type="http://schemas.openxmlformats.org/officeDocument/2006/relationships/hyperlink" Target="http://hr.wikipedia.org/wiki/Kajkavsko_narje%C4%8Dj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Hrvatska-stanovništvo</a:t>
            </a:r>
            <a:endParaRPr lang="hr-HR" sz="5400" dirty="0"/>
          </a:p>
        </p:txBody>
      </p:sp>
      <p:pic>
        <p:nvPicPr>
          <p:cNvPr id="17410" name="Picture 2" descr="http://www.index.hr/images2/hrvatska_navijaci_afp_euro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53125" cy="3952876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thumb/2/21/Zupanije.gif/300px-Zupanij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1032" name="Picture 8" descr="C:\Users\sarcevici\AppData\Local\Microsoft\Windows\Temporary Internet Files\Content.IE5\R8EBBQAB\MP9003626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3923928" cy="1955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Primorska hrvatska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Sredozemno primorsko područje uz obale Jadrana obuhvaća trećinu kopnene površine Hrvatske i tu živi oko 30 % stanovništva.</a:t>
            </a:r>
          </a:p>
          <a:p>
            <a:r>
              <a:rPr lang="hr-HR" dirty="0" smtClean="0"/>
              <a:t>Najviše ljudi živi tamo gdje se spajaju zemlja, kopno i more – na obalama.</a:t>
            </a:r>
          </a:p>
          <a:p>
            <a:r>
              <a:rPr lang="hr-HR" dirty="0" smtClean="0"/>
              <a:t>Život je povoljan zbog raznih grana npr.ribolov,brodogradnja,turizam...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ribolov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52" name="Picture 8" descr="C:\Users\sarcevici\AppData\Local\Microsoft\Windows\Temporary Internet Files\Content.IE5\9V7HIINV\MM90028364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86" y="2448223"/>
            <a:ext cx="3184542" cy="3639477"/>
          </a:xfrm>
          <a:prstGeom prst="rect">
            <a:avLst/>
          </a:prstGeom>
          <a:noFill/>
        </p:spPr>
      </p:pic>
      <p:pic>
        <p:nvPicPr>
          <p:cNvPr id="6153" name="Picture 9" descr="C:\Users\sarcevici\AppData\Local\Microsoft\Windows\Temporary Internet Files\Content.IE5\R8EBBQAB\MM90028392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7854"/>
            <a:ext cx="4283968" cy="379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TURIZAM</a:t>
            </a:r>
            <a:endParaRPr lang="hr-HR" dirty="0"/>
          </a:p>
        </p:txBody>
      </p:sp>
      <p:pic>
        <p:nvPicPr>
          <p:cNvPr id="7172" name="Picture 4" descr="C:\Users\sarcevici\AppData\Local\Microsoft\Windows\Temporary Internet Files\Content.IE5\X4W3C353\MC9003834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017" y="2022942"/>
            <a:ext cx="2620821" cy="3730009"/>
          </a:xfrm>
          <a:prstGeom prst="rect">
            <a:avLst/>
          </a:prstGeom>
          <a:noFill/>
        </p:spPr>
      </p:pic>
      <p:pic>
        <p:nvPicPr>
          <p:cNvPr id="7173" name="Picture 5" descr="C:\Users\sarcevici\AppData\Local\Microsoft\Windows\Temporary Internet Files\Content.IE5\BLSG0ALI\MC9003834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3379911" cy="373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brodogradnja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C:\Users\sarcevici\AppData\Local\Microsoft\Windows\Temporary Internet Files\Content.IE5\X4W3C353\MP9004442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231237" cy="6143284"/>
          </a:xfrm>
          <a:prstGeom prst="rect">
            <a:avLst/>
          </a:prstGeom>
          <a:noFill/>
        </p:spPr>
      </p:pic>
      <p:pic>
        <p:nvPicPr>
          <p:cNvPr id="1029" name="Picture 5" descr="C:\Users\sarcevici\AppData\Local\Microsoft\Windows\Temporary Internet Files\Content.IE5\BLSG0ALI\MM90028357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710" y="206275"/>
            <a:ext cx="1087307" cy="782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Slike primorske hrvatske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8130" name="Picture 2" descr="http://3.bp.blogspot.com/-Xye3xobHzco/T8IZu7xv6bI/AAAAAAAAAE0/LFYHkA5oSBs/s1600/jadransko+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595" y="3140968"/>
            <a:ext cx="2717079" cy="1824608"/>
          </a:xfrm>
          <a:prstGeom prst="rect">
            <a:avLst/>
          </a:prstGeom>
          <a:noFill/>
        </p:spPr>
      </p:pic>
      <p:pic>
        <p:nvPicPr>
          <p:cNvPr id="48132" name="Picture 4" descr="http://photos.uniline.hr/destinacije/hrvatska/Dalmacija/Sibenik/Primosten/primosten2_a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3096344" cy="2322258"/>
          </a:xfrm>
          <a:prstGeom prst="rect">
            <a:avLst/>
          </a:prstGeom>
          <a:noFill/>
        </p:spPr>
      </p:pic>
      <p:pic>
        <p:nvPicPr>
          <p:cNvPr id="48134" name="Picture 6" descr="http://www.kompasrent.hr/uploads/destinations/split_cop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3619500" cy="2419351"/>
          </a:xfrm>
          <a:prstGeom prst="rect">
            <a:avLst/>
          </a:prstGeom>
          <a:noFill/>
        </p:spPr>
      </p:pic>
      <p:pic>
        <p:nvPicPr>
          <p:cNvPr id="48136" name="Picture 8" descr="http://www.adriatic-charter.com/tmp/visitorcorner/sukosan/1177407103000_marinadalmacija2_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81128"/>
            <a:ext cx="2688299" cy="2016224"/>
          </a:xfrm>
          <a:prstGeom prst="rect">
            <a:avLst/>
          </a:prstGeom>
          <a:noFill/>
        </p:spPr>
      </p:pic>
      <p:pic>
        <p:nvPicPr>
          <p:cNvPr id="48138" name="Picture 10" descr="http://www.simplonpc.co.uk/Jadrolinija/Dalmacija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628800"/>
            <a:ext cx="2592288" cy="168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Gorska hrvatska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Gorska hrvatska nalazi se između hrvatskog Primorja i Nizinskog kraja i obuhvača oko 15% površine, ali tu samo živi dva posto stanovništva.</a:t>
            </a:r>
          </a:p>
          <a:p>
            <a:r>
              <a:rPr lang="vi-VN" dirty="0" smtClean="0"/>
              <a:t>Zbog nepovoljnih prirodno - geografskih obilježja Gorska Hrvatska je nepogodna za ratarstvo. Obradivih površina je malo, a uspijevaju samo kulture koje podnose oštrije uvjete (</a:t>
            </a:r>
            <a:r>
              <a:rPr lang="vi-VN" dirty="0" smtClean="0">
                <a:hlinkClick r:id="rId2" tooltip="Krumpir"/>
              </a:rPr>
              <a:t>krumpir</a:t>
            </a:r>
            <a:r>
              <a:rPr lang="vi-VN" dirty="0" smtClean="0"/>
              <a:t>, </a:t>
            </a:r>
            <a:r>
              <a:rPr lang="vi-VN" dirty="0" smtClean="0">
                <a:hlinkClick r:id="rId3" tooltip="Kukuruz"/>
              </a:rPr>
              <a:t>kukuruz</a:t>
            </a:r>
            <a:r>
              <a:rPr lang="vi-VN" dirty="0" smtClean="0"/>
              <a:t>, </a:t>
            </a:r>
            <a:r>
              <a:rPr lang="vi-VN" dirty="0" smtClean="0">
                <a:hlinkClick r:id="rId4" tooltip="Kupus"/>
              </a:rPr>
              <a:t>kupus</a:t>
            </a:r>
            <a:r>
              <a:rPr lang="vi-VN" dirty="0" smtClean="0"/>
              <a:t>...).</a:t>
            </a:r>
          </a:p>
          <a:p>
            <a:r>
              <a:rPr lang="vi-VN" dirty="0" smtClean="0"/>
              <a:t>Osim tradicionalnog stočarstva razvijeno je i šumarstvo, ali je prirodni vegetacijski pokrov, većinom bukovih i crnogoričnih šuma, jače sačuvan samo u Gorskom kotaru, dok je Potkapelska udolina potpuno obešumljena.</a:t>
            </a:r>
          </a:p>
          <a:p>
            <a:r>
              <a:rPr lang="vi-VN" dirty="0" smtClean="0"/>
              <a:t>Gorska Hrvatska uglavnom je postojano gubila dio svog stanovništva u posljednjih stotinjak godina, pa joj je time i naseljenost slabila. Temeljni razlog takvom procesu bio je </a:t>
            </a:r>
            <a:r>
              <a:rPr lang="vi-VN" dirty="0" smtClean="0">
                <a:hlinkClick r:id="rId5" tooltip="Krš"/>
              </a:rPr>
              <a:t>krš</a:t>
            </a:r>
            <a:r>
              <a:rPr lang="vi-VN" dirty="0" smtClean="0"/>
              <a:t> i razmjerno siromaštvo</a:t>
            </a:r>
            <a:r>
              <a:rPr lang="hr-HR" dirty="0" smtClean="0"/>
              <a:t>.</a:t>
            </a:r>
            <a:endParaRPr lang="vi-VN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Uzgoj krumpira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Users\sarcevici\AppData\Local\Microsoft\Windows\Temporary Internet Files\Content.IE5\R8EBBQAB\MC9001124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930940" cy="3743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šumarstvo</a:t>
            </a:r>
            <a:endParaRPr lang="hr-HR"/>
          </a:p>
        </p:txBody>
      </p:sp>
      <p:pic>
        <p:nvPicPr>
          <p:cNvPr id="35846" name="Picture 6" descr="C:\Users\sarcevici\AppData\Local\Microsoft\Windows\Temporary Internet Files\Content.IE5\X4W3C353\MP9004035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153" y="1510184"/>
            <a:ext cx="7645607" cy="5095080"/>
          </a:xfrm>
          <a:prstGeom prst="rect">
            <a:avLst/>
          </a:prstGeom>
          <a:noFill/>
        </p:spPr>
      </p:pic>
      <p:pic>
        <p:nvPicPr>
          <p:cNvPr id="35847" name="Picture 7" descr="C:\Users\sarcevici\AppData\Local\Microsoft\Windows\Temporary Internet Files\Content.IE5\X4W3C353\MM90028405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764704"/>
            <a:ext cx="792633" cy="860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363927" cy="1705047"/>
          </a:xfrm>
        </p:spPr>
        <p:txBody>
          <a:bodyPr/>
          <a:lstStyle/>
          <a:p>
            <a:r>
              <a:rPr lang="hr-HR" dirty="0" smtClean="0"/>
              <a:t>Uzgoj kupusa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218" name="Picture 2" descr="C:\Users\sarcevici\AppData\Local\Microsoft\Windows\Temporary Internet Files\Content.IE5\X4W3C353\MC9003312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685" y="2634904"/>
            <a:ext cx="4453174" cy="3996937"/>
          </a:xfrm>
          <a:prstGeom prst="rect">
            <a:avLst/>
          </a:prstGeom>
          <a:noFill/>
        </p:spPr>
      </p:pic>
      <p:pic>
        <p:nvPicPr>
          <p:cNvPr id="9219" name="Picture 3" descr="C:\Users\sarcevici\AppData\Local\Microsoft\Windows\Temporary Internet Files\Content.IE5\9V7HIINV\MP90014427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599493" cy="403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9154" name="Picture 2" descr="http://www.rta.hr/universalis/113/slika/risnjak1_2028369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857206"/>
            <a:ext cx="2880320" cy="2000794"/>
          </a:xfrm>
          <a:prstGeom prst="rect">
            <a:avLst/>
          </a:prstGeom>
          <a:noFill/>
        </p:spPr>
      </p:pic>
      <p:pic>
        <p:nvPicPr>
          <p:cNvPr id="49156" name="Picture 4" descr="http://portal.hrsume.hr/images/stories/turizam/smrekova1_vel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876939" cy="2907704"/>
          </a:xfrm>
          <a:prstGeom prst="rect">
            <a:avLst/>
          </a:prstGeom>
          <a:noFill/>
        </p:spPr>
      </p:pic>
      <p:pic>
        <p:nvPicPr>
          <p:cNvPr id="49158" name="Picture 6" descr="http://larphr.files.wordpress.com/2010/09/38195_416710720797_829900797_4515524_780723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5653751" cy="3777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Hrvatska-općenito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Osnovnu značajku položaja Hrvatske u Europi čini prožimanje Srednje Europe i Sredozrmlja, odvojenih Dinarskim gorjem. U skladu s time, Hrvatska se sastoj i od triju osnovnih geografskih cjelina:Nizinske, Primorske i Gorske Hrvatske.</a:t>
            </a:r>
          </a:p>
        </p:txBody>
      </p:sp>
      <p:pic>
        <p:nvPicPr>
          <p:cNvPr id="15362" name="Picture 2" descr="http://www.tourism-club.com/multimedia/images/small/admin_pej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75638"/>
            <a:ext cx="3563888" cy="2682362"/>
          </a:xfrm>
          <a:prstGeom prst="rect">
            <a:avLst/>
          </a:prstGeom>
          <a:noFill/>
        </p:spPr>
      </p:pic>
      <p:pic>
        <p:nvPicPr>
          <p:cNvPr id="15364" name="Picture 4" descr="http://www.bigfoto.com/sites/galery/croatia/cro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52549"/>
            <a:ext cx="3528392" cy="2305451"/>
          </a:xfrm>
          <a:prstGeom prst="rect">
            <a:avLst/>
          </a:prstGeom>
          <a:noFill/>
        </p:spPr>
      </p:pic>
      <p:pic>
        <p:nvPicPr>
          <p:cNvPr id="15366" name="Picture 6" descr="http://ferieninkroatien.info/croatia/images/ckfinder/userfiles/images/gorski-ko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85792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Natalitet,mortalitet,priraštaj...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Od 4.437460 stanovnika je 2.301.560 žena i 2.135.900 muškaraca.</a:t>
            </a:r>
          </a:p>
          <a:p>
            <a:r>
              <a:rPr lang="hr-HR" dirty="0" smtClean="0"/>
              <a:t>Prosječna starost stanovništva bila je 39,3 godine kod žena 41 kod muškaraca 37,5.očekivano trajanje života je 2006 bilo oko 75 godina</a:t>
            </a:r>
          </a:p>
          <a:p>
            <a:r>
              <a:rPr lang="hr-HR" dirty="0" smtClean="0"/>
              <a:t>U hrvatskoj je 2009 godine rođeno 44.577 djece, a umrlo 52,414 osoba što čini negativan prirodni priraštaj. </a:t>
            </a:r>
          </a:p>
          <a:p>
            <a:r>
              <a:rPr lang="hr-HR" dirty="0" smtClean="0"/>
              <a:t>Od 1996. godine Hrvatska bilježi pozitivan migracijski saldo, tj. veći broj osoba se doseljava u Hrvatsku nego što ju napušta. Tako se </a:t>
            </a:r>
            <a:r>
              <a:rPr lang="hr-HR" dirty="0" smtClean="0">
                <a:hlinkClick r:id="rId2" action="ppaction://hlinkfile" tooltip="2005."/>
              </a:rPr>
              <a:t>2005.</a:t>
            </a:r>
            <a:r>
              <a:rPr lang="hr-HR" dirty="0" smtClean="0"/>
              <a:t> u Hrvatsku doselilo 14.230 osoba dok se odselilo 6.012. Većina doseljenih su došli iz Bosne i Hercegovine dok je većina onih koji su napustili Hrvatsku otišla u Srbiju i Crnu Goru.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Vjeroispovijest stanovništva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Prema popisu stanovništva iz 2001. godine najzastupljenija vjeroispovjest je katolička (87,83%). Druge zastupljenije vjeroispovjesti su pravoslavna (4,4%) i islamska (1,3%), dok sve ostale vjeroispovjesti zajedno čine manje od 1% stanovništva.</a:t>
            </a:r>
          </a:p>
          <a:p>
            <a:endParaRPr lang="hr-HR" dirty="0" smtClean="0"/>
          </a:p>
        </p:txBody>
      </p:sp>
      <p:pic>
        <p:nvPicPr>
          <p:cNvPr id="51202" name="Picture 2" descr="http://blog.sion.hr/assets/images/444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77072"/>
            <a:ext cx="1688821" cy="2534816"/>
          </a:xfrm>
          <a:prstGeom prst="rect">
            <a:avLst/>
          </a:prstGeom>
          <a:noFill/>
        </p:spPr>
      </p:pic>
      <p:pic>
        <p:nvPicPr>
          <p:cNvPr id="51204" name="Picture 4" descr="http://putksuncu.hr/wp-content/uploads/2010/01/image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1872208" cy="2721521"/>
          </a:xfrm>
          <a:prstGeom prst="rect">
            <a:avLst/>
          </a:prstGeom>
          <a:noFill/>
        </p:spPr>
      </p:pic>
      <p:pic>
        <p:nvPicPr>
          <p:cNvPr id="51206" name="Picture 6" descr="http://www.fojnica.de/samostan/krizevi/Latinski_Kri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861048"/>
            <a:ext cx="2104628" cy="2820202"/>
          </a:xfrm>
          <a:prstGeom prst="rect">
            <a:avLst/>
          </a:prstGeom>
          <a:noFill/>
        </p:spPr>
      </p:pic>
      <p:pic>
        <p:nvPicPr>
          <p:cNvPr id="51208" name="Picture 8" descr="http://www.index.hr/images2/Amfilohije_na_citanju_poslanice-pou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00"/>
            <a:ext cx="2291983" cy="1273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Jezik stanovništva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 Hrvatskoj je službeni jezik hrvatski, koji je materinski za 96 %stanovništva,s latiničnim pismom,a na području Istraske županije je i talijanski jezik koji je maternji za 20.512 stanovnika.</a:t>
            </a:r>
          </a:p>
          <a:p>
            <a:r>
              <a:rPr lang="hr-HR" dirty="0" smtClean="0"/>
              <a:t> Hrvatski jezik čini sustav od tri </a:t>
            </a:r>
            <a:r>
              <a:rPr lang="hr-HR" dirty="0" smtClean="0">
                <a:hlinkClick r:id="rId2" tooltip="Narječja hrvatskog jezika"/>
              </a:rPr>
              <a:t>narječja hrvatskoga jezika</a:t>
            </a:r>
            <a:r>
              <a:rPr lang="hr-HR" dirty="0" smtClean="0"/>
              <a:t> :</a:t>
            </a:r>
          </a:p>
          <a:p>
            <a:r>
              <a:rPr lang="hr-HR" b="1" dirty="0" smtClean="0">
                <a:hlinkClick r:id="rId3" tooltip="Štokavsko narječje"/>
              </a:rPr>
              <a:t>štokavskoga</a:t>
            </a:r>
            <a:endParaRPr lang="hr-HR" dirty="0" smtClean="0"/>
          </a:p>
          <a:p>
            <a:r>
              <a:rPr lang="hr-HR" b="1" dirty="0" smtClean="0">
                <a:hlinkClick r:id="rId4" tooltip="Kajkavsko narječje"/>
              </a:rPr>
              <a:t>kajkavskoga</a:t>
            </a:r>
            <a:endParaRPr lang="hr-HR" dirty="0" smtClean="0"/>
          </a:p>
          <a:p>
            <a:r>
              <a:rPr lang="hr-HR" b="1" dirty="0" smtClean="0">
                <a:hlinkClick r:id="rId5" tooltip="Čakavsko narječje"/>
              </a:rPr>
              <a:t>Čakavskoga</a:t>
            </a:r>
            <a:r>
              <a:rPr lang="hr-HR" b="1" dirty="0" smtClean="0"/>
              <a:t>                   </a:t>
            </a:r>
            <a:endParaRPr lang="hr-HR" dirty="0"/>
          </a:p>
        </p:txBody>
      </p:sp>
      <p:pic>
        <p:nvPicPr>
          <p:cNvPr id="11267" name="Picture 3" descr="C:\Users\sarcevici\AppData\Local\Microsoft\Windows\Temporary Internet Files\Content.IE5\9V7HIINV\MC90044624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8712" y="4144517"/>
            <a:ext cx="2179711" cy="2234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2" name="Picture 4" descr="C:\Users\sarcevici\AppData\Local\Microsoft\Windows\Temporary Internet Files\Content.IE5\X4W3C353\MC900286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840760" cy="69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Hrvatska se površinom i brojem stanovnika ubraja u red srednje velikih europskih država, jer od ukupno 44 europske države zauzima površinom 25. mjesto,a brojem stanovnika 27. mjesto. Gustoća naseljnosti hrvatske je oko 79 stanovnika na km2.</a:t>
            </a:r>
            <a:endParaRPr lang="hr-HR" dirty="0"/>
          </a:p>
        </p:txBody>
      </p:sp>
      <p:pic>
        <p:nvPicPr>
          <p:cNvPr id="19460" name="Picture 4" descr="http://www.iiczagabria.esteri.it/NR/rdonlyres/36009B28-D1D2-41FC-927F-B6D6AA82EDF9/13921/hrvats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4005064"/>
            <a:ext cx="3168352" cy="3276122"/>
          </a:xfrm>
          <a:prstGeom prst="rect">
            <a:avLst/>
          </a:prstGeom>
          <a:noFill/>
        </p:spPr>
      </p:pic>
      <p:pic>
        <p:nvPicPr>
          <p:cNvPr id="19462" name="Picture 6" descr="http://kutina-online.info/images/uploads/vijesti/789/hrvatski_navija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17132"/>
            <a:ext cx="2987824" cy="2240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Hrvatskoj je prema popisu stanovništva iz 2001. godine živjelo 4.437.460 stanovnika.</a:t>
            </a:r>
          </a:p>
          <a:p>
            <a:r>
              <a:rPr lang="hr-HR" dirty="0" smtClean="0"/>
              <a:t>Hrvati čine 89,6 % stanovništva, a najznečajnije nacionalne manjine su Srbi koji čine 4,5 % stanovništva,dok svaka ostala nacionalna manjina čini manje od 0,5% stanovništva.</a:t>
            </a:r>
            <a:endParaRPr lang="hr-HR" dirty="0"/>
          </a:p>
        </p:txBody>
      </p:sp>
      <p:pic>
        <p:nvPicPr>
          <p:cNvPr id="2053" name="Picture 5" descr="C:\Users\sarcevici\AppData\Local\Microsoft\Windows\Temporary Internet Files\Content.IE5\R8EBBQAB\MM90028375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25144"/>
            <a:ext cx="2304256" cy="2343311"/>
          </a:xfrm>
          <a:prstGeom prst="rect">
            <a:avLst/>
          </a:prstGeom>
          <a:noFill/>
        </p:spPr>
      </p:pic>
      <p:pic>
        <p:nvPicPr>
          <p:cNvPr id="2054" name="Picture 6" descr="C:\Users\sarcevici\AppData\Local\Microsoft\Windows\Temporary Internet Files\Content.IE5\X4W3C353\MC9000890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869160"/>
            <a:ext cx="1817687" cy="182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Nizinska hrvatska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Uglavnom </a:t>
            </a:r>
            <a:r>
              <a:rPr lang="hr-HR" smtClean="0"/>
              <a:t>nizinski </a:t>
            </a:r>
            <a:r>
              <a:rPr lang="hr-HR" smtClean="0"/>
              <a:t>prostor </a:t>
            </a:r>
            <a:r>
              <a:rPr lang="hr-HR" dirty="0" smtClean="0"/>
              <a:t>unutrašnjosti u slijevu Dunava zauzima nešto više od polovice zemlje i tu živi više od dvije trećine stanovnika.</a:t>
            </a:r>
          </a:p>
          <a:p>
            <a:r>
              <a:rPr lang="hr-HR" dirty="0" smtClean="0"/>
              <a:t>Tamo živi najviše stanovništa zbog lagodnijeg života.</a:t>
            </a:r>
            <a:endParaRPr lang="hr-HR" b="1" dirty="0" smtClean="0"/>
          </a:p>
          <a:p>
            <a:r>
              <a:rPr lang="hr-HR" dirty="0" smtClean="0"/>
              <a:t>Slavonija i Baranja na istoku najpogodnije su za uzgoj žitarica, vlažne doline i brdski predjeli bogati su šumom, a sjeverozapadni dio, koji izrazito gravitira prema Zagrebu,industrijski je najrazvijeniji što je razlog najveće naseljenosti tog područja.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Uzoj goveda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sarcevici\AppData\Local\Microsoft\Windows\Temporary Internet Files\Content.IE5\9V7HIINV\MP9004140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77887" cy="531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Uzgoj žitarica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32" name="Picture 12" descr="C:\Users\sarcevici\AppData\Local\Microsoft\Windows\Temporary Internet Files\Content.IE5\9V7HIINV\MP9004484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5900"/>
            <a:ext cx="8105775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industrija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4825" name="Picture 9" descr="C:\Program Files\Microsoft Office\MEDIA\CAGCAT10\j018742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862" y="1196752"/>
            <a:ext cx="5040560" cy="5226745"/>
          </a:xfrm>
          <a:prstGeom prst="rect">
            <a:avLst/>
          </a:prstGeom>
          <a:noFill/>
        </p:spPr>
      </p:pic>
      <p:pic>
        <p:nvPicPr>
          <p:cNvPr id="34826" name="Picture 10" descr="C:\Users\sarcevici\AppData\Local\Microsoft\Windows\Temporary Internet Files\Content.IE5\X4W3C353\MM90033682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100" y="3483656"/>
            <a:ext cx="2939900" cy="271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Nekoliko slika nizinske hrvatske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6082" name="Picture 2" descr="http://www.ezadar.hr/repository/image_raw/25855/large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00450" cy="2705100"/>
          </a:xfrm>
          <a:prstGeom prst="rect">
            <a:avLst/>
          </a:prstGeom>
          <a:noFill/>
        </p:spPr>
      </p:pic>
      <p:pic>
        <p:nvPicPr>
          <p:cNvPr id="46084" name="Picture 4" descr="http://www.tourism-club.com/multimedia/images/small/admin_pej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985566"/>
            <a:ext cx="3816424" cy="2872434"/>
          </a:xfrm>
          <a:prstGeom prst="rect">
            <a:avLst/>
          </a:prstGeom>
          <a:noFill/>
        </p:spPr>
      </p:pic>
      <p:pic>
        <p:nvPicPr>
          <p:cNvPr id="46086" name="Picture 6" descr="http://slatina-community.hr/slike/Panor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40957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</TotalTime>
  <Words>510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Hrvatska-stanovništvo</vt:lpstr>
      <vt:lpstr>Hrvatska-općenito</vt:lpstr>
      <vt:lpstr>...</vt:lpstr>
      <vt:lpstr>...</vt:lpstr>
      <vt:lpstr>Nizinska hrvatska</vt:lpstr>
      <vt:lpstr>Uzoj goveda</vt:lpstr>
      <vt:lpstr>Uzgoj žitarica</vt:lpstr>
      <vt:lpstr>industrija</vt:lpstr>
      <vt:lpstr>Nekoliko slika nizinske hrvatske</vt:lpstr>
      <vt:lpstr>Primorska hrvatska</vt:lpstr>
      <vt:lpstr>ribolov</vt:lpstr>
      <vt:lpstr>Slide 12</vt:lpstr>
      <vt:lpstr>brodogradnja</vt:lpstr>
      <vt:lpstr>Slike primorske hrvatske</vt:lpstr>
      <vt:lpstr>Gorska hrvatska</vt:lpstr>
      <vt:lpstr>Uzgoj krumpira</vt:lpstr>
      <vt:lpstr>šumarstvo</vt:lpstr>
      <vt:lpstr>Uzgoj kupusa</vt:lpstr>
      <vt:lpstr>Slide 19</vt:lpstr>
      <vt:lpstr>Natalitet,mortalitet,priraštaj...</vt:lpstr>
      <vt:lpstr>Vjeroispovijest stanovništva</vt:lpstr>
      <vt:lpstr>Jezik stanovništva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Hrvatska-stanovništvo</dc:title>
  <dc:creator>sarcevici</dc:creator>
  <cp:lastModifiedBy>sarcevici</cp:lastModifiedBy>
  <cp:revision>19</cp:revision>
  <dcterms:created xsi:type="dcterms:W3CDTF">2012-10-12T15:42:35Z</dcterms:created>
  <dcterms:modified xsi:type="dcterms:W3CDTF">2012-10-17T09:55:17Z</dcterms:modified>
</cp:coreProperties>
</file>